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13716000" cx="24384000"/>
  <p:notesSz cx="6858000" cy="9144000"/>
  <p:embeddedFontLst>
    <p:embeddedFont>
      <p:font typeface="Merriweather Sans"/>
      <p:regular r:id="rId54"/>
      <p:bold r:id="rId55"/>
      <p:italic r:id="rId56"/>
      <p:boldItalic r:id="rId57"/>
    </p:embeddedFont>
    <p:embeddedFont>
      <p:font typeface="Roboto"/>
      <p:regular r:id="rId58"/>
      <p:bold r:id="rId59"/>
      <p:italic r:id="rId60"/>
      <p:boldItalic r:id="rId61"/>
    </p:embeddedFont>
    <p:embeddedFont>
      <p:font typeface="Open Sans SemiBold"/>
      <p:regular r:id="rId62"/>
      <p:bold r:id="rId63"/>
      <p:italic r:id="rId64"/>
      <p:boldItalic r:id="rId65"/>
    </p:embeddedFont>
    <p:embeddedFont>
      <p:font typeface="Open Sans Light"/>
      <p:regular r:id="rId66"/>
      <p:bold r:id="rId67"/>
      <p:italic r:id="rId68"/>
      <p:boldItalic r:id="rId69"/>
    </p:embeddedFont>
    <p:embeddedFont>
      <p:font typeface="Open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95C9578-68F3-4FA9-B297-5CAE0B5F6EA1}">
  <a:tblStyle styleId="{995C9578-68F3-4FA9-B297-5CAE0B5F6EA1}"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med" w="med" type="none"/>
              <a:tailEnd len="med" w="med" type="none"/>
            </a:ln>
          </a:left>
          <a:right>
            <a:ln cap="flat" cmpd="sng" w="9525">
              <a:solidFill>
                <a:srgbClr val="000000">
                  <a:alpha val="0"/>
                </a:srgbClr>
              </a:solidFill>
              <a:prstDash val="solid"/>
              <a:round/>
              <a:headEnd len="med" w="med" type="none"/>
              <a:tailEnd len="med" w="med" type="none"/>
            </a:ln>
          </a:right>
          <a:top>
            <a:ln cap="flat" cmpd="sng" w="12700">
              <a:solidFill>
                <a:schemeClr val="accent1"/>
              </a:solidFill>
              <a:prstDash val="solid"/>
              <a:round/>
              <a:headEnd len="med" w="med" type="none"/>
              <a:tailEnd len="med" w="med" type="none"/>
            </a:ln>
          </a:top>
          <a:bottom>
            <a:ln cap="flat" cmpd="sng" w="12700">
              <a:solidFill>
                <a:schemeClr val="accent1"/>
              </a:solidFill>
              <a:prstDash val="solid"/>
              <a:round/>
              <a:headEnd len="med" w="med" type="none"/>
              <a:tailEnd len="med" w="med" type="none"/>
            </a:ln>
          </a:bottom>
          <a:insideH>
            <a:ln cap="flat" cmpd="sng" w="9525">
              <a:solidFill>
                <a:srgbClr val="000000">
                  <a:alpha val="0"/>
                </a:srgbClr>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12700">
              <a:solidFill>
                <a:schemeClr val="accent1"/>
              </a:solidFill>
              <a:prstDash val="solid"/>
              <a:round/>
              <a:headEnd len="med" w="med" type="none"/>
              <a:tailEnd len="med" w="med"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1"/>
              </a:solidFill>
              <a:prstDash val="solid"/>
              <a:round/>
              <a:headEnd len="med" w="med" type="none"/>
              <a:tailEnd len="med" w="med" type="none"/>
            </a:ln>
          </a:bottom>
        </a:tcBdr>
        <a:fill>
          <a:solidFill>
            <a:srgbClr val="FFFFFF">
              <a:alpha val="0"/>
            </a:srgbClr>
          </a:solidFill>
        </a:fill>
      </a:tcStyle>
    </a:firstRow>
    <a:neCell>
      <a:tcTxStyle/>
    </a:neCell>
    <a:nwCell>
      <a:tcTxStyle/>
    </a:nwCell>
  </a:tblStyle>
  <a:tblStyle styleId="{031DABB9-4D98-43DC-8D33-1BB20E45C1A8}" styleName="Table_1">
    <a:wholeTbl>
      <a:tcTxStyle b="off" i="off">
        <a:font>
          <a:latin typeface="Arial"/>
          <a:ea typeface="Arial"/>
          <a:cs typeface="Arial"/>
        </a:font>
        <a:schemeClr val="dk1"/>
      </a:tcTxStyle>
      <a:tcStyle>
        <a:tcBdr>
          <a:left>
            <a:ln cap="flat" cmpd="sng" w="9525">
              <a:solidFill>
                <a:srgbClr val="000000">
                  <a:alpha val="0"/>
                </a:srgbClr>
              </a:solidFill>
              <a:prstDash val="solid"/>
              <a:round/>
              <a:headEnd len="med" w="med" type="none"/>
              <a:tailEnd len="med" w="med" type="none"/>
            </a:ln>
          </a:left>
          <a:right>
            <a:ln cap="flat" cmpd="sng" w="9525">
              <a:solidFill>
                <a:srgbClr val="000000">
                  <a:alpha val="0"/>
                </a:srgbClr>
              </a:solidFill>
              <a:prstDash val="solid"/>
              <a:round/>
              <a:headEnd len="med" w="med" type="none"/>
              <a:tailEnd len="med" w="med" type="none"/>
            </a:ln>
          </a:right>
          <a:top>
            <a:ln cap="flat" cmpd="sng" w="12700">
              <a:solidFill>
                <a:schemeClr val="accent4"/>
              </a:solidFill>
              <a:prstDash val="solid"/>
              <a:round/>
              <a:headEnd len="med" w="med" type="none"/>
              <a:tailEnd len="med" w="med" type="none"/>
            </a:ln>
          </a:top>
          <a:bottom>
            <a:ln cap="flat" cmpd="sng" w="12700">
              <a:solidFill>
                <a:schemeClr val="accent4"/>
              </a:solidFill>
              <a:prstDash val="solid"/>
              <a:round/>
              <a:headEnd len="med" w="med" type="none"/>
              <a:tailEnd len="med" w="med" type="none"/>
            </a:ln>
          </a:bottom>
          <a:insideH>
            <a:ln cap="flat" cmpd="sng" w="9525">
              <a:solidFill>
                <a:srgbClr val="000000">
                  <a:alpha val="0"/>
                </a:srgbClr>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rgbClr val="FFFFFF">
              <a:alpha val="0"/>
            </a:srgbClr>
          </a:solidFill>
        </a:fill>
      </a:tcStyle>
    </a:wholeTbl>
    <a:band1H>
      <a:tcTxStyle/>
      <a:tcStyle>
        <a:fill>
          <a:solidFill>
            <a:schemeClr val="accent4">
              <a:alpha val="20000"/>
            </a:schemeClr>
          </a:solidFill>
        </a:fill>
      </a:tcStyle>
    </a:band1H>
    <a:band2H>
      <a:tcTxStyle/>
    </a:band2H>
    <a:band1V>
      <a:tcTxStyle/>
      <a:tcStyle>
        <a:fill>
          <a:solidFill>
            <a:schemeClr val="accent4">
              <a:alpha val="20000"/>
            </a:schemeClr>
          </a:solidFill>
        </a:fill>
      </a:tcStyle>
    </a:band1V>
    <a:band2V>
      <a:tcTxStyle/>
    </a:band2V>
    <a:lastCol>
      <a:tcTxStyle b="on" i="off"/>
    </a:lastCol>
    <a:firstCol>
      <a:tcTxStyle b="on" i="off"/>
    </a:firstCol>
    <a:lastRow>
      <a:tcTxStyle b="on" i="off"/>
      <a:tcStyle>
        <a:tcBdr>
          <a:top>
            <a:ln cap="flat" cmpd="sng" w="12700">
              <a:solidFill>
                <a:schemeClr val="accent4"/>
              </a:solidFill>
              <a:prstDash val="solid"/>
              <a:round/>
              <a:headEnd len="med" w="med" type="none"/>
              <a:tailEnd len="med" w="med"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4"/>
              </a:solidFill>
              <a:prstDash val="solid"/>
              <a:round/>
              <a:headEnd len="med" w="med" type="none"/>
              <a:tailEnd len="med" w="med" type="none"/>
            </a:ln>
          </a:bottom>
        </a:tcBdr>
        <a:fill>
          <a:solidFill>
            <a:srgbClr val="FFFFFF">
              <a:alpha val="0"/>
            </a:srgbClr>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boldItalic.fntdata"/><Relationship Id="rId72" Type="http://schemas.openxmlformats.org/officeDocument/2006/relationships/font" Target="fonts/OpenSans-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penSans-bold.fntdata"/><Relationship Id="rId70" Type="http://schemas.openxmlformats.org/officeDocument/2006/relationships/font" Target="fonts/OpenSans-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SemiBold-regular.fntdata"/><Relationship Id="rId61" Type="http://schemas.openxmlformats.org/officeDocument/2006/relationships/font" Target="fonts/Roboto-boldItalic.fntdata"/><Relationship Id="rId20" Type="http://schemas.openxmlformats.org/officeDocument/2006/relationships/slide" Target="slides/slide15.xml"/><Relationship Id="rId64" Type="http://schemas.openxmlformats.org/officeDocument/2006/relationships/font" Target="fonts/OpenSansSemiBold-italic.fntdata"/><Relationship Id="rId63" Type="http://schemas.openxmlformats.org/officeDocument/2006/relationships/font" Target="fonts/OpenSansSemiBold-bold.fntdata"/><Relationship Id="rId22" Type="http://schemas.openxmlformats.org/officeDocument/2006/relationships/slide" Target="slides/slide17.xml"/><Relationship Id="rId66" Type="http://schemas.openxmlformats.org/officeDocument/2006/relationships/font" Target="fonts/OpenSansLight-regular.fntdata"/><Relationship Id="rId21" Type="http://schemas.openxmlformats.org/officeDocument/2006/relationships/slide" Target="slides/slide16.xml"/><Relationship Id="rId65" Type="http://schemas.openxmlformats.org/officeDocument/2006/relationships/font" Target="fonts/OpenSansSemiBold-boldItalic.fntdata"/><Relationship Id="rId24" Type="http://schemas.openxmlformats.org/officeDocument/2006/relationships/slide" Target="slides/slide19.xml"/><Relationship Id="rId68" Type="http://schemas.openxmlformats.org/officeDocument/2006/relationships/font" Target="fonts/OpenSansLight-italic.fntdata"/><Relationship Id="rId23" Type="http://schemas.openxmlformats.org/officeDocument/2006/relationships/slide" Target="slides/slide18.xml"/><Relationship Id="rId67" Type="http://schemas.openxmlformats.org/officeDocument/2006/relationships/font" Target="fonts/OpenSansLight-bold.fntdata"/><Relationship Id="rId60" Type="http://schemas.openxmlformats.org/officeDocument/2006/relationships/font" Target="fonts/Roboto-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Light-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MerriweatherSans-bold.fntdata"/><Relationship Id="rId10" Type="http://schemas.openxmlformats.org/officeDocument/2006/relationships/slide" Target="slides/slide5.xml"/><Relationship Id="rId54" Type="http://schemas.openxmlformats.org/officeDocument/2006/relationships/font" Target="fonts/MerriweatherSans-regular.fntdata"/><Relationship Id="rId13" Type="http://schemas.openxmlformats.org/officeDocument/2006/relationships/slide" Target="slides/slide8.xml"/><Relationship Id="rId57" Type="http://schemas.openxmlformats.org/officeDocument/2006/relationships/font" Target="fonts/MerriweatherSans-boldItalic.fntdata"/><Relationship Id="rId12" Type="http://schemas.openxmlformats.org/officeDocument/2006/relationships/slide" Target="slides/slide7.xml"/><Relationship Id="rId56" Type="http://schemas.openxmlformats.org/officeDocument/2006/relationships/font" Target="fonts/MerriweatherSans-italic.fntdata"/><Relationship Id="rId15" Type="http://schemas.openxmlformats.org/officeDocument/2006/relationships/slide" Target="slides/slide10.xml"/><Relationship Id="rId59" Type="http://schemas.openxmlformats.org/officeDocument/2006/relationships/font" Target="fonts/Roboto-bold.fntdata"/><Relationship Id="rId14" Type="http://schemas.openxmlformats.org/officeDocument/2006/relationships/slide" Target="slides/slide9.xml"/><Relationship Id="rId58" Type="http://schemas.openxmlformats.org/officeDocument/2006/relationships/font" Target="fonts/Robo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3000" u="none" cap="none" strike="noStrike">
                <a:latin typeface="Merriweather Sans"/>
                <a:ea typeface="Merriweather Sans"/>
                <a:cs typeface="Merriweather Sans"/>
                <a:sym typeface="Merriweather Sans"/>
              </a:defRPr>
            </a:lvl1pPr>
            <a:lvl2pPr indent="-228600" lvl="1" marL="914400" marR="0" rtl="0" algn="l">
              <a:spcBef>
                <a:spcPts val="0"/>
              </a:spcBef>
              <a:spcAft>
                <a:spcPts val="0"/>
              </a:spcAft>
              <a:buSzPts val="1400"/>
              <a:buNone/>
              <a:defRPr b="0" i="0" sz="3000" u="none" cap="none" strike="noStrike">
                <a:latin typeface="Merriweather Sans"/>
                <a:ea typeface="Merriweather Sans"/>
                <a:cs typeface="Merriweather Sans"/>
                <a:sym typeface="Merriweather Sans"/>
              </a:defRPr>
            </a:lvl2pPr>
            <a:lvl3pPr indent="-228600" lvl="2" marL="1371600" marR="0" rtl="0" algn="l">
              <a:spcBef>
                <a:spcPts val="0"/>
              </a:spcBef>
              <a:spcAft>
                <a:spcPts val="0"/>
              </a:spcAft>
              <a:buSzPts val="1400"/>
              <a:buNone/>
              <a:defRPr b="0" i="0" sz="3000" u="none" cap="none" strike="noStrike">
                <a:latin typeface="Merriweather Sans"/>
                <a:ea typeface="Merriweather Sans"/>
                <a:cs typeface="Merriweather Sans"/>
                <a:sym typeface="Merriweather Sans"/>
              </a:defRPr>
            </a:lvl3pPr>
            <a:lvl4pPr indent="-228600" lvl="3" marL="1828800" marR="0" rtl="0" algn="l">
              <a:spcBef>
                <a:spcPts val="0"/>
              </a:spcBef>
              <a:spcAft>
                <a:spcPts val="0"/>
              </a:spcAft>
              <a:buSzPts val="1400"/>
              <a:buNone/>
              <a:defRPr b="0" i="0" sz="3000" u="none" cap="none" strike="noStrike">
                <a:latin typeface="Merriweather Sans"/>
                <a:ea typeface="Merriweather Sans"/>
                <a:cs typeface="Merriweather Sans"/>
                <a:sym typeface="Merriweather Sans"/>
              </a:defRPr>
            </a:lvl4pPr>
            <a:lvl5pPr indent="-228600" lvl="4" marL="2286000" marR="0" rtl="0" algn="l">
              <a:spcBef>
                <a:spcPts val="0"/>
              </a:spcBef>
              <a:spcAft>
                <a:spcPts val="0"/>
              </a:spcAft>
              <a:buSzPts val="1400"/>
              <a:buNone/>
              <a:defRPr b="0" i="0" sz="3000" u="none" cap="none" strike="noStrike">
                <a:latin typeface="Merriweather Sans"/>
                <a:ea typeface="Merriweather Sans"/>
                <a:cs typeface="Merriweather Sans"/>
                <a:sym typeface="Merriweather Sans"/>
              </a:defRPr>
            </a:lvl5pPr>
            <a:lvl6pPr indent="-228600" lvl="5" marL="2743200" marR="0" rtl="0" algn="l">
              <a:spcBef>
                <a:spcPts val="0"/>
              </a:spcBef>
              <a:spcAft>
                <a:spcPts val="0"/>
              </a:spcAft>
              <a:buSzPts val="1400"/>
              <a:buNone/>
              <a:defRPr b="0" i="0" sz="3000" u="none" cap="none" strike="noStrike">
                <a:latin typeface="Merriweather Sans"/>
                <a:ea typeface="Merriweather Sans"/>
                <a:cs typeface="Merriweather Sans"/>
                <a:sym typeface="Merriweather Sans"/>
              </a:defRPr>
            </a:lvl6pPr>
            <a:lvl7pPr indent="-228600" lvl="6" marL="3200400" marR="0" rtl="0" algn="l">
              <a:spcBef>
                <a:spcPts val="0"/>
              </a:spcBef>
              <a:spcAft>
                <a:spcPts val="0"/>
              </a:spcAft>
              <a:buSzPts val="1400"/>
              <a:buNone/>
              <a:defRPr b="0" i="0" sz="3000" u="none" cap="none" strike="noStrike">
                <a:latin typeface="Merriweather Sans"/>
                <a:ea typeface="Merriweather Sans"/>
                <a:cs typeface="Merriweather Sans"/>
                <a:sym typeface="Merriweather Sans"/>
              </a:defRPr>
            </a:lvl7pPr>
            <a:lvl8pPr indent="-228600" lvl="7" marL="3657600" marR="0" rtl="0" algn="l">
              <a:spcBef>
                <a:spcPts val="0"/>
              </a:spcBef>
              <a:spcAft>
                <a:spcPts val="0"/>
              </a:spcAft>
              <a:buSzPts val="1400"/>
              <a:buNone/>
              <a:defRPr b="0" i="0" sz="3000" u="none" cap="none" strike="noStrike">
                <a:latin typeface="Merriweather Sans"/>
                <a:ea typeface="Merriweather Sans"/>
                <a:cs typeface="Merriweather Sans"/>
                <a:sym typeface="Merriweather Sans"/>
              </a:defRPr>
            </a:lvl8pPr>
            <a:lvl9pPr indent="-228600" lvl="8" marL="4114800" marR="0" rtl="0" algn="l">
              <a:spcBef>
                <a:spcPts val="0"/>
              </a:spcBef>
              <a:spcAft>
                <a:spcPts val="0"/>
              </a:spcAft>
              <a:buSzPts val="1400"/>
              <a:buNone/>
              <a:defRPr b="0" i="0" sz="3000" u="none" cap="none" strike="noStrike">
                <a:latin typeface="Merriweather Sans"/>
                <a:ea typeface="Merriweather Sans"/>
                <a:cs typeface="Merriweather Sans"/>
                <a:sym typeface="Merriweather Sans"/>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 name="Shape 49"/>
        <p:cNvGrpSpPr/>
        <p:nvPr/>
      </p:nvGrpSpPr>
      <p:grpSpPr>
        <a:xfrm>
          <a:off x="0" y="0"/>
          <a:ext cx="0" cy="0"/>
          <a:chOff x="0" y="0"/>
          <a:chExt cx="0" cy="0"/>
        </a:xfrm>
      </p:grpSpPr>
      <p:sp>
        <p:nvSpPr>
          <p:cNvPr id="50" name="Shape 5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51" name="Shape 5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3000" u="none" cap="none" strike="noStrike">
              <a:latin typeface="Merriweather Sans"/>
              <a:ea typeface="Merriweather Sans"/>
              <a:cs typeface="Merriweather Sans"/>
              <a:sym typeface="Merriweather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49" name="Shape 14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hu-HU" sz="3000" u="none" cap="none" strike="noStrike">
                <a:latin typeface="Merriweather Sans"/>
                <a:ea typeface="Merriweather Sans"/>
                <a:cs typeface="Merriweather Sans"/>
                <a:sym typeface="Merriweather Sans"/>
              </a:rPr>
              <a:t>We maintain multiple CNNs in a tree structure, where a CNN is stored in each node. This approach improves multimodality of appearance models by having CNNs in diverse branches while it preserves model reliability by smoothly updating CNNs along the path in the tree.</a:t>
            </a:r>
            <a:endParaRPr b="0" i="0" sz="30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t/>
            </a:r>
            <a:endParaRPr b="0" i="0" sz="30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hu-HU" sz="3000" u="none" cap="none" strike="noStrike">
                <a:latin typeface="Merriweather Sans"/>
                <a:ea typeface="Merriweather Sans"/>
                <a:cs typeface="Merriweather Sans"/>
                <a:sym typeface="Merriweather Sans"/>
              </a:rPr>
              <a:t>Figure 1: Illustration of target state estimation and model update procedures using multiple CNNs maintained in a tree structure. The width of a black arrow indicates the weight of a CNN for target state estimation while the width of a red edge denotes the affinity between two CNNs. The width of box outline means the reliability of the CNN associated with the box.</a:t>
            </a:r>
            <a:endParaRPr b="0" i="0" sz="30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t/>
            </a:r>
            <a:endParaRPr b="0" i="0" sz="30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hu-HU" sz="3000" u="none" cap="none" strike="noStrike">
                <a:latin typeface="Merriweather Sans"/>
                <a:ea typeface="Merriweather Sans"/>
                <a:cs typeface="Merriweather Sans"/>
                <a:sym typeface="Merriweather Sans"/>
              </a:rPr>
              <a:t>Online updates: We create a node z for the new CNN after finishing tracking ∆(= 10) consecutive frames without model updates, which are elements in Fz. The parent CNN is the one to maximize the reliability of the new CNN,</a:t>
            </a:r>
            <a:endParaRPr b="0" i="0" sz="3000" u="none" cap="none" strike="noStrike">
              <a:latin typeface="Merriweather Sans"/>
              <a:ea typeface="Merriweather Sans"/>
              <a:cs typeface="Merriweather Sans"/>
              <a:sym typeface="Merriweather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57" name="Shape 15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3000" u="none" cap="none" strike="noStrike">
              <a:latin typeface="Merriweather Sans"/>
              <a:ea typeface="Merriweather Sans"/>
              <a:cs typeface="Merriweather Sans"/>
              <a:sym typeface="Merriweather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4" name="Shape 1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70" name="Shape 17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hu-HU" sz="3200" u="none" cap="none" strike="noStrike">
                <a:latin typeface="Merriweather Sans"/>
                <a:ea typeface="Merriweather Sans"/>
                <a:cs typeface="Merriweather Sans"/>
                <a:sym typeface="Merriweather Sans"/>
              </a:rPr>
              <a:t>The first weakness, increased storage, is a direct consequence of the requirement that all component classifiers, instead of a single classifier, need to be stored after training. The total storage depends on the size of each component classifier itself and the size of the ensemble (number of classifiers in the ensemble). The second weakness is increased computation: to classify an input query, all component classifiers (instead of a single classifier) must be processed, and thus it requires more execution time. The last weakness is decreased comprehensibility. With involvement of multiple classifiers in decision-making, it is more difficult for users to perceive the underlying reasoning process leading to a decision.</a:t>
            </a:r>
            <a:endParaRPr b="0" i="0" sz="30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br>
              <a:rPr b="0" i="0" lang="hu-HU" sz="3000" u="none" cap="none" strike="noStrike">
                <a:latin typeface="Merriweather Sans"/>
                <a:ea typeface="Merriweather Sans"/>
                <a:cs typeface="Merriweather Sans"/>
                <a:sym typeface="Merriweather Sans"/>
              </a:rPr>
            </a:br>
            <a:endParaRPr b="0" i="0" sz="3000" u="none" cap="none" strike="noStrike">
              <a:latin typeface="Merriweather Sans"/>
              <a:ea typeface="Merriweather Sans"/>
              <a:cs typeface="Merriweather Sans"/>
              <a:sym typeface="Merriweather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8" name="Shape 1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26" name="Shape 2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33" name="Shape 23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3000" u="none" cap="none" strike="noStrike">
              <a:latin typeface="Merriweather Sans"/>
              <a:ea typeface="Merriweather Sans"/>
              <a:cs typeface="Merriweather Sans"/>
              <a:sym typeface="Merriweather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59" name="Shape 5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3000" u="none" cap="none" strike="noStrike">
              <a:latin typeface="Merriweather Sans"/>
              <a:ea typeface="Merriweather Sans"/>
              <a:cs typeface="Merriweather Sans"/>
              <a:sym typeface="Merriweather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Merriweather Sans"/>
              <a:buNone/>
            </a:pPr>
            <a:r>
              <a:t/>
            </a:r>
            <a:endParaRPr b="0" i="0" sz="3000" u="none" cap="none" strike="noStrike">
              <a:latin typeface="Merriweather Sans"/>
              <a:ea typeface="Merriweather Sans"/>
              <a:cs typeface="Merriweather Sans"/>
              <a:sym typeface="Merriweather Sans"/>
            </a:endParaRPr>
          </a:p>
        </p:txBody>
      </p:sp>
      <p:sp>
        <p:nvSpPr>
          <p:cNvPr id="247" name="Shape 2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57" name="Shape 25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VOT2016 was used to train the network</a:t>
            </a:r>
            <a:endParaRPr/>
          </a:p>
          <a:p>
            <a:pPr indent="0" lvl="0" marL="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22860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Network option – batch size 256, batch frames 8, epochs 75</a:t>
            </a:r>
            <a:endParaRPr b="0" i="0" sz="3600" u="none" cap="none" strike="noStrike">
              <a:solidFill>
                <a:schemeClr val="lt1"/>
              </a:solidFill>
              <a:latin typeface="Open Sans"/>
              <a:ea typeface="Open Sans"/>
              <a:cs typeface="Open Sans"/>
              <a:sym typeface="Open Sans"/>
            </a:endParaRPr>
          </a:p>
          <a:p>
            <a:pPr indent="228600" lvl="1" marL="45720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22860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Creating a DAGNN network by loading the pre-trained models and add the</a:t>
            </a:r>
            <a:endParaRPr/>
          </a:p>
          <a:p>
            <a:pPr indent="22860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layers, parameters and variables</a:t>
            </a:r>
            <a:endParaRPr/>
          </a:p>
          <a:p>
            <a:pPr indent="0" lvl="0" marL="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Add fully connected, batch normalization, activation and loss layers to the</a:t>
            </a:r>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network</a:t>
            </a:r>
            <a:endParaRPr/>
          </a:p>
          <a:p>
            <a:pPr indent="0" lvl="0" marL="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Load sequences information including image list, ground-truths</a:t>
            </a:r>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Shuffle the frame list and create list of frames for each epoch</a:t>
            </a:r>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For each epoch and sequence get batches run through the network, evaluate</a:t>
            </a:r>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and update weights</a:t>
            </a:r>
            <a:endParaRPr/>
          </a:p>
          <a:p>
            <a:pPr indent="0" lvl="0" marL="0" marR="0" rtl="0" algn="l">
              <a:spcBef>
                <a:spcPts val="0"/>
              </a:spcBef>
              <a:spcAft>
                <a:spcPts val="0"/>
              </a:spcAft>
              <a:buNone/>
            </a:pPr>
            <a:r>
              <a:t/>
            </a:r>
            <a:endParaRPr b="0" i="0" sz="3000" u="none" cap="none" strike="noStrike">
              <a:latin typeface="Merriweather Sans"/>
              <a:ea typeface="Merriweather Sans"/>
              <a:cs typeface="Merriweather Sans"/>
              <a:sym typeface="Merriweather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283" name="Shape 28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VOT2016 was used to train the network</a:t>
            </a:r>
            <a:endParaRPr/>
          </a:p>
          <a:p>
            <a:pPr indent="0" lvl="0" marL="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22860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Network option – batch size 256, batch frames 8, epochs 75</a:t>
            </a:r>
            <a:endParaRPr b="0" i="0" sz="3600" u="none" cap="none" strike="noStrike">
              <a:solidFill>
                <a:schemeClr val="lt1"/>
              </a:solidFill>
              <a:latin typeface="Open Sans"/>
              <a:ea typeface="Open Sans"/>
              <a:cs typeface="Open Sans"/>
              <a:sym typeface="Open Sans"/>
            </a:endParaRPr>
          </a:p>
          <a:p>
            <a:pPr indent="228600" lvl="1" marL="45720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22860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Creating a DAGNN network by loading the pre-trained models and add the</a:t>
            </a:r>
            <a:endParaRPr/>
          </a:p>
          <a:p>
            <a:pPr indent="22860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layers, parameters and variables</a:t>
            </a:r>
            <a:endParaRPr/>
          </a:p>
          <a:p>
            <a:pPr indent="0" lvl="0" marL="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Add fully connected, batch normalization, activation and loss layers to the</a:t>
            </a:r>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network</a:t>
            </a:r>
            <a:endParaRPr/>
          </a:p>
          <a:p>
            <a:pPr indent="0" lvl="0" marL="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Load sequences information including image list, ground-truths</a:t>
            </a:r>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Shuffle the frame list and create list of frames for each epoch</a:t>
            </a:r>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For each epoch and sequence get batches run through the network, evaluate</a:t>
            </a:r>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and update weights</a:t>
            </a:r>
            <a:endParaRPr/>
          </a:p>
          <a:p>
            <a:pPr indent="0" lvl="0" marL="0" marR="0" rtl="0" algn="l">
              <a:spcBef>
                <a:spcPts val="0"/>
              </a:spcBef>
              <a:spcAft>
                <a:spcPts val="0"/>
              </a:spcAft>
              <a:buNone/>
            </a:pPr>
            <a:r>
              <a:t/>
            </a:r>
            <a:endParaRPr b="0" i="0" sz="3000" u="none" cap="none" strike="noStrike">
              <a:latin typeface="Merriweather Sans"/>
              <a:ea typeface="Merriweather Sans"/>
              <a:cs typeface="Merriweather Sans"/>
              <a:sym typeface="Merriweather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09" name="Shape 30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VOT2016 was used to train the network</a:t>
            </a:r>
            <a:endParaRPr/>
          </a:p>
          <a:p>
            <a:pPr indent="0" lvl="0" marL="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22860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Network option – batch size 256, batch frames 8, epochs 75</a:t>
            </a:r>
            <a:endParaRPr b="0" i="0" sz="3600" u="none" cap="none" strike="noStrike">
              <a:solidFill>
                <a:schemeClr val="lt1"/>
              </a:solidFill>
              <a:latin typeface="Open Sans"/>
              <a:ea typeface="Open Sans"/>
              <a:cs typeface="Open Sans"/>
              <a:sym typeface="Open Sans"/>
            </a:endParaRPr>
          </a:p>
          <a:p>
            <a:pPr indent="228600" lvl="1" marL="45720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22860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Creating a DAGNN network by loading the pre-trained models and add the</a:t>
            </a:r>
            <a:endParaRPr/>
          </a:p>
          <a:p>
            <a:pPr indent="22860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layers, parameters and variables</a:t>
            </a:r>
            <a:endParaRPr/>
          </a:p>
          <a:p>
            <a:pPr indent="0" lvl="0" marL="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Add fully connected, batch normalization, activation and loss layers to the</a:t>
            </a:r>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network</a:t>
            </a:r>
            <a:endParaRPr/>
          </a:p>
          <a:p>
            <a:pPr indent="0" lvl="0" marL="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Load sequences information including image list, ground-truths</a:t>
            </a:r>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Shuffle the frame list and create list of frames for each epoch</a:t>
            </a:r>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For each epoch and sequence get batches run through the network, evaluate</a:t>
            </a:r>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and update weights</a:t>
            </a:r>
            <a:endParaRPr/>
          </a:p>
          <a:p>
            <a:pPr indent="0" lvl="0" marL="0" marR="0" rtl="0" algn="l">
              <a:spcBef>
                <a:spcPts val="0"/>
              </a:spcBef>
              <a:spcAft>
                <a:spcPts val="0"/>
              </a:spcAft>
              <a:buNone/>
            </a:pPr>
            <a:r>
              <a:t/>
            </a:r>
            <a:endParaRPr b="0" i="0" sz="3000" u="none" cap="none" strike="noStrike">
              <a:latin typeface="Merriweather Sans"/>
              <a:ea typeface="Merriweather Sans"/>
              <a:cs typeface="Merriweather Sans"/>
              <a:sym typeface="Merriweather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35" name="Shape 33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VOT2016 was used to train the network</a:t>
            </a:r>
            <a:endParaRPr/>
          </a:p>
          <a:p>
            <a:pPr indent="0" lvl="0" marL="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22860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Network option – batch size 256, batch frames 8, epochs 75</a:t>
            </a:r>
            <a:endParaRPr b="0" i="0" sz="3600" u="none" cap="none" strike="noStrike">
              <a:solidFill>
                <a:schemeClr val="lt1"/>
              </a:solidFill>
              <a:latin typeface="Open Sans"/>
              <a:ea typeface="Open Sans"/>
              <a:cs typeface="Open Sans"/>
              <a:sym typeface="Open Sans"/>
            </a:endParaRPr>
          </a:p>
          <a:p>
            <a:pPr indent="228600" lvl="1" marL="45720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22860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Creating a DAGNN network by loading the pre-trained models and add the</a:t>
            </a:r>
            <a:endParaRPr/>
          </a:p>
          <a:p>
            <a:pPr indent="22860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layers, parameters and variables</a:t>
            </a:r>
            <a:endParaRPr/>
          </a:p>
          <a:p>
            <a:pPr indent="0" lvl="0" marL="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Add fully connected, batch normalization, activation and loss layers to the</a:t>
            </a:r>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network</a:t>
            </a:r>
            <a:endParaRPr/>
          </a:p>
          <a:p>
            <a:pPr indent="0" lvl="0" marL="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Load sequences information including image list, ground-truths</a:t>
            </a:r>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Shuffle the frame list and create list of frames for each epoch</a:t>
            </a:r>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 For each epoch and sequence get batches run through the network, evaluate</a:t>
            </a:r>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and update weights</a:t>
            </a:r>
            <a:endParaRPr/>
          </a:p>
          <a:p>
            <a:pPr indent="0" lvl="0" marL="0" marR="0" rtl="0" algn="l">
              <a:spcBef>
                <a:spcPts val="0"/>
              </a:spcBef>
              <a:spcAft>
                <a:spcPts val="0"/>
              </a:spcAft>
              <a:buNone/>
            </a:pPr>
            <a:r>
              <a:t/>
            </a:r>
            <a:endParaRPr b="0" i="0" sz="3000" u="none" cap="none" strike="noStrike">
              <a:latin typeface="Merriweather Sans"/>
              <a:ea typeface="Merriweather Sans"/>
              <a:cs typeface="Merriweather Sans"/>
              <a:sym typeface="Merriweather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61" name="Shape 3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68" name="Shape 3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375" name="Shape 37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hu-HU" sz="3000" u="none" cap="none" strike="noStrike">
                <a:latin typeface="Merriweather Sans"/>
                <a:ea typeface="Merriweather Sans"/>
                <a:cs typeface="Merriweather Sans"/>
                <a:sym typeface="Merriweather Sans"/>
              </a:rPr>
              <a:t>if f +(x ∗ t ) &lt; 0.5 then 19 Update {w4, w5, w6} using S + s and S − s 20 end 21 if tmod10 = 0 then 22 Update {w4, w5, w6} using S + l and S − s 23 end</a:t>
            </a:r>
            <a:endParaRPr b="0" i="0" sz="3000" u="none" cap="none" strike="noStrike">
              <a:latin typeface="Merriweather Sans"/>
              <a:ea typeface="Merriweather Sans"/>
              <a:cs typeface="Merriweather Sans"/>
              <a:sym typeface="Merriweather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82" name="Shape 3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90" name="Shape 3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67" name="Shape 6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hu-HU"/>
              <a:t>Surveillance systems, robotics, ...</a:t>
            </a:r>
            <a:endParaRPr b="0" i="0" sz="3000" u="none" cap="none" strike="noStrike">
              <a:latin typeface="Merriweather Sans"/>
              <a:ea typeface="Merriweather Sans"/>
              <a:cs typeface="Merriweather Sans"/>
              <a:sym typeface="Merriweather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Shape 39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98" name="Shape 3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04" name="Shape 4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11" name="Shape 4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19" name="Shape 4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25" name="Shape 4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33" name="Shape 4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Shape 43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40" name="Shape 4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47" name="Shape 4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Shape 45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56" name="Shape 4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Shape 46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63" name="Shape 4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77" name="Shape 7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3000" u="none" cap="none" strike="noStrike">
              <a:latin typeface="Merriweather Sans"/>
              <a:ea typeface="Merriweather Sans"/>
              <a:cs typeface="Merriweather Sans"/>
              <a:sym typeface="Merriweather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469" name="Shape 46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3000" u="none" cap="none" strike="noStrike">
              <a:latin typeface="Merriweather Sans"/>
              <a:ea typeface="Merriweather Sans"/>
              <a:cs typeface="Merriweather Sans"/>
              <a:sym typeface="Merriweather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Shape 47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76" name="Shape 4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81" name="Shape 4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Shape 48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89" name="Shape 4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97" name="Shape 4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Shape 50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05" name="Shape 5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Shape 50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10" name="Shape 5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Shape 51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18" name="Shape 5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Shape 52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26" name="Shape 5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09" name="Shape 109"/>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hu-HU" sz="3000" u="none" cap="none" strike="noStrike">
                <a:latin typeface="Merriweather Sans"/>
                <a:ea typeface="Merriweather Sans"/>
                <a:cs typeface="Merriweather Sans"/>
                <a:sym typeface="Merriweather Sans"/>
              </a:rPr>
              <a:t>Report page 29. last paragraph!!!</a:t>
            </a:r>
            <a:endParaRPr b="0" i="0" sz="3000" u="none" cap="none" strike="noStrike">
              <a:latin typeface="Merriweather Sans"/>
              <a:ea typeface="Merriweather Sans"/>
              <a:cs typeface="Merriweather Sans"/>
              <a:sym typeface="Merriweather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17" name="Shape 11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hu-HU" sz="3000" u="none" cap="none" strike="noStrike">
                <a:latin typeface="Merriweather Sans"/>
                <a:ea typeface="Merriweather Sans"/>
                <a:cs typeface="Merriweather Sans"/>
                <a:sym typeface="Merriweather Sans"/>
              </a:rPr>
              <a:t>init finetuning :</a:t>
            </a:r>
            <a:endParaRPr/>
          </a:p>
          <a:p>
            <a:pPr indent="0" lvl="0" marL="0" marR="0" rtl="0" algn="l">
              <a:spcBef>
                <a:spcPts val="0"/>
              </a:spcBef>
              <a:spcAft>
                <a:spcPts val="0"/>
              </a:spcAft>
              <a:buNone/>
            </a:pPr>
            <a:r>
              <a:t/>
            </a:r>
            <a:endParaRPr b="0" i="0" sz="30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hu-HU" sz="3000" u="none" cap="none" strike="noStrike">
                <a:latin typeface="Merriweather Sans"/>
                <a:ea typeface="Merriweather Sans"/>
                <a:cs typeface="Merriweather Sans"/>
                <a:sym typeface="Merriweather Sans"/>
              </a:rPr>
              <a:t>5000 negative samples</a:t>
            </a:r>
            <a:endParaRPr/>
          </a:p>
          <a:p>
            <a:pPr indent="0" lvl="0" marL="0" marR="0" rtl="0" algn="l">
              <a:spcBef>
                <a:spcPts val="0"/>
              </a:spcBef>
              <a:spcAft>
                <a:spcPts val="0"/>
              </a:spcAft>
              <a:buNone/>
            </a:pPr>
            <a:r>
              <a:t/>
            </a:r>
            <a:endParaRPr b="0" i="0" sz="30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hu-HU" sz="3000" u="none" cap="none" strike="noStrike">
                <a:latin typeface="Merriweather Sans"/>
                <a:ea typeface="Merriweather Sans"/>
                <a:cs typeface="Merriweather Sans"/>
                <a:sym typeface="Merriweather Sans"/>
              </a:rPr>
              <a:t>500 positive samples</a:t>
            </a:r>
            <a:endParaRPr b="0" i="0" sz="30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t/>
            </a:r>
            <a:endParaRPr b="0" i="0" sz="30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t/>
            </a:r>
            <a:endParaRPr b="0" i="0" sz="30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hu-HU" sz="3000" u="none" cap="none" strike="noStrike">
                <a:latin typeface="Merriweather Sans"/>
                <a:ea typeface="Merriweather Sans"/>
                <a:cs typeface="Merriweather Sans"/>
                <a:sym typeface="Merriweather Sans"/>
              </a:rPr>
              <a:t>Regression</a:t>
            </a:r>
            <a:endParaRPr b="0" i="0" sz="30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t/>
            </a:r>
            <a:endParaRPr b="0" i="0" sz="3000" u="none" cap="none" strike="noStrike">
              <a:latin typeface="Merriweather Sans"/>
              <a:ea typeface="Merriweather Sans"/>
              <a:cs typeface="Merriweather Sans"/>
              <a:sym typeface="Merriweather Sans"/>
            </a:endParaRPr>
          </a:p>
          <a:p>
            <a:pPr indent="0" lvl="0" marL="0" marR="0" rtl="0" algn="l">
              <a:spcBef>
                <a:spcPts val="0"/>
              </a:spcBef>
              <a:spcAft>
                <a:spcPts val="0"/>
              </a:spcAft>
              <a:buNone/>
            </a:pPr>
            <a:r>
              <a:rPr b="0" i="0" lang="hu-HU" sz="3000" u="none" cap="none" strike="noStrike">
                <a:latin typeface="Merriweather Sans"/>
                <a:ea typeface="Merriweather Sans"/>
                <a:cs typeface="Merriweather Sans"/>
                <a:sym typeface="Merriweather Sans"/>
              </a:rPr>
              <a:t>10000 samples </a:t>
            </a:r>
            <a:endParaRPr b="0" i="0" sz="3000" u="none" cap="none" strike="noStrike">
              <a:latin typeface="Merriweather Sans"/>
              <a:ea typeface="Merriweather Sans"/>
              <a:cs typeface="Merriweather Sans"/>
              <a:sym typeface="Merriweather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5" name="Shape 1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a:noFill/>
          </a:ln>
        </p:spPr>
      </p:sp>
      <p:sp>
        <p:nvSpPr>
          <p:cNvPr id="141" name="Shape 14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3000" u="none" cap="none" strike="noStrike">
              <a:latin typeface="Merriweather Sans"/>
              <a:ea typeface="Merriweather Sans"/>
              <a:cs typeface="Merriweather Sans"/>
              <a:sym typeface="Merriweather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ster #2" showMasterSp="0">
  <p:cSld name="Master #2">
    <p:bg>
      <p:bgPr>
        <a:gradFill>
          <a:gsLst>
            <a:gs pos="0">
              <a:srgbClr val="F35663"/>
            </a:gs>
            <a:gs pos="100000">
              <a:srgbClr val="F47D49"/>
            </a:gs>
          </a:gsLst>
          <a:lin ang="5400000" scaled="0"/>
        </a:gradFill>
      </p:bgPr>
    </p:bg>
    <p:spTree>
      <p:nvGrpSpPr>
        <p:cNvPr id="13" name="Shape 13"/>
        <p:cNvGrpSpPr/>
        <p:nvPr/>
      </p:nvGrpSpPr>
      <p:grpSpPr>
        <a:xfrm>
          <a:off x="0" y="0"/>
          <a:ext cx="0" cy="0"/>
          <a:chOff x="0" y="0"/>
          <a:chExt cx="0" cy="0"/>
        </a:xfrm>
      </p:grpSpPr>
      <p:sp>
        <p:nvSpPr>
          <p:cNvPr id="14" name="Shape 14"/>
          <p:cNvSpPr/>
          <p:nvPr>
            <p:ph idx="2" type="pic"/>
          </p:nvPr>
        </p:nvSpPr>
        <p:spPr>
          <a:xfrm>
            <a:off x="0" y="0"/>
            <a:ext cx="24384001" cy="13716000"/>
          </a:xfrm>
          <a:prstGeom prst="rect">
            <a:avLst/>
          </a:prstGeom>
          <a:noFill/>
          <a:ln>
            <a:noFill/>
          </a:ln>
        </p:spPr>
        <p:txBody>
          <a:bodyPr anchorCtr="0" anchor="t" bIns="91425" lIns="91425" spcFirstLastPara="1" rIns="91425" wrap="square" tIns="91425"/>
          <a:lstStyle>
            <a:lvl1pPr indent="0" lvl="0" marL="0" marR="0" rtl="0" algn="ctr">
              <a:spcBef>
                <a:spcPts val="0"/>
              </a:spcBef>
              <a:spcAft>
                <a:spcPts val="0"/>
              </a:spcAft>
              <a:buSzPts val="1400"/>
              <a:buNone/>
              <a:defRPr b="0" i="0" sz="3600" u="none" cap="none" strike="noStrike">
                <a:latin typeface="Roboto"/>
                <a:ea typeface="Roboto"/>
                <a:cs typeface="Roboto"/>
                <a:sym typeface="Roboto"/>
              </a:defRPr>
            </a:lvl1pPr>
            <a:lvl2pPr indent="0" lvl="1" marL="457200" marR="0" rtl="0" algn="ctr">
              <a:spcBef>
                <a:spcPts val="0"/>
              </a:spcBef>
              <a:spcAft>
                <a:spcPts val="0"/>
              </a:spcAft>
              <a:buSzPts val="1400"/>
              <a:buNone/>
              <a:defRPr b="0" i="0" sz="3600" u="none" cap="none" strike="noStrike">
                <a:latin typeface="Roboto"/>
                <a:ea typeface="Roboto"/>
                <a:cs typeface="Roboto"/>
                <a:sym typeface="Roboto"/>
              </a:defRPr>
            </a:lvl2pPr>
            <a:lvl3pPr indent="0" lvl="2" marL="914400" marR="0" rtl="0" algn="ctr">
              <a:spcBef>
                <a:spcPts val="0"/>
              </a:spcBef>
              <a:spcAft>
                <a:spcPts val="0"/>
              </a:spcAft>
              <a:buSzPts val="1400"/>
              <a:buNone/>
              <a:defRPr b="0" i="0" sz="3600" u="none" cap="none" strike="noStrike">
                <a:latin typeface="Roboto"/>
                <a:ea typeface="Roboto"/>
                <a:cs typeface="Roboto"/>
                <a:sym typeface="Roboto"/>
              </a:defRPr>
            </a:lvl3pPr>
            <a:lvl4pPr indent="0" lvl="3" marL="1371600" marR="0" rtl="0" algn="ctr">
              <a:spcBef>
                <a:spcPts val="0"/>
              </a:spcBef>
              <a:spcAft>
                <a:spcPts val="0"/>
              </a:spcAft>
              <a:buSzPts val="1400"/>
              <a:buNone/>
              <a:defRPr b="0" i="0" sz="3600" u="none" cap="none" strike="noStrike">
                <a:latin typeface="Roboto"/>
                <a:ea typeface="Roboto"/>
                <a:cs typeface="Roboto"/>
                <a:sym typeface="Roboto"/>
              </a:defRPr>
            </a:lvl4pPr>
            <a:lvl5pPr indent="0" lvl="4" marL="1828800" marR="0" rtl="0" algn="ctr">
              <a:spcBef>
                <a:spcPts val="0"/>
              </a:spcBef>
              <a:spcAft>
                <a:spcPts val="0"/>
              </a:spcAft>
              <a:buSzPts val="1400"/>
              <a:buNone/>
              <a:defRPr b="0" i="0" sz="3600" u="none" cap="none" strike="noStrike">
                <a:latin typeface="Roboto"/>
                <a:ea typeface="Roboto"/>
                <a:cs typeface="Roboto"/>
                <a:sym typeface="Roboto"/>
              </a:defRPr>
            </a:lvl5pPr>
            <a:lvl6pPr indent="355600" lvl="5" marL="2286000" marR="0" rtl="0" algn="ctr">
              <a:spcBef>
                <a:spcPts val="0"/>
              </a:spcBef>
              <a:spcAft>
                <a:spcPts val="0"/>
              </a:spcAft>
              <a:buSzPts val="1400"/>
              <a:buNone/>
              <a:defRPr b="0" i="0" sz="3600" u="none" cap="none" strike="noStrike">
                <a:latin typeface="Roboto"/>
                <a:ea typeface="Roboto"/>
                <a:cs typeface="Roboto"/>
                <a:sym typeface="Roboto"/>
              </a:defRPr>
            </a:lvl6pPr>
            <a:lvl7pPr indent="711200" lvl="6" marL="2743200" marR="0" rtl="0" algn="ctr">
              <a:spcBef>
                <a:spcPts val="0"/>
              </a:spcBef>
              <a:spcAft>
                <a:spcPts val="0"/>
              </a:spcAft>
              <a:buSzPts val="1400"/>
              <a:buNone/>
              <a:defRPr b="0" i="0" sz="3600" u="none" cap="none" strike="noStrike">
                <a:latin typeface="Roboto"/>
                <a:ea typeface="Roboto"/>
                <a:cs typeface="Roboto"/>
                <a:sym typeface="Roboto"/>
              </a:defRPr>
            </a:lvl7pPr>
            <a:lvl8pPr indent="1066800" lvl="7" marL="3200400" marR="0" rtl="0" algn="ctr">
              <a:spcBef>
                <a:spcPts val="0"/>
              </a:spcBef>
              <a:spcAft>
                <a:spcPts val="0"/>
              </a:spcAft>
              <a:buSzPts val="1400"/>
              <a:buNone/>
              <a:defRPr b="0" i="0" sz="3600" u="none" cap="none" strike="noStrike">
                <a:latin typeface="Roboto"/>
                <a:ea typeface="Roboto"/>
                <a:cs typeface="Roboto"/>
                <a:sym typeface="Roboto"/>
              </a:defRPr>
            </a:lvl8pPr>
            <a:lvl9pPr indent="1422400" lvl="8" marL="3657600" marR="0" rtl="0" algn="ctr">
              <a:spcBef>
                <a:spcPts val="0"/>
              </a:spcBef>
              <a:spcAft>
                <a:spcPts val="0"/>
              </a:spcAft>
              <a:buSzPts val="1400"/>
              <a:buNone/>
              <a:defRPr b="0" i="0" sz="3600" u="none" cap="none" strike="noStrike">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mp; Subtitle">
  <p:cSld name="1_Title &amp; Subtitle">
    <p:spTree>
      <p:nvGrpSpPr>
        <p:cNvPr id="15" name="Shape 15"/>
        <p:cNvGrpSpPr/>
        <p:nvPr/>
      </p:nvGrpSpPr>
      <p:grpSpPr>
        <a:xfrm>
          <a:off x="0" y="0"/>
          <a:ext cx="0" cy="0"/>
          <a:chOff x="0" y="0"/>
          <a:chExt cx="0" cy="0"/>
        </a:xfrm>
      </p:grpSpPr>
      <p:sp>
        <p:nvSpPr>
          <p:cNvPr id="16" name="Shape 16"/>
          <p:cNvSpPr/>
          <p:nvPr>
            <p:ph idx="2" type="pic"/>
          </p:nvPr>
        </p:nvSpPr>
        <p:spPr>
          <a:xfrm>
            <a:off x="13722423" y="4922664"/>
            <a:ext cx="7553325" cy="5665787"/>
          </a:xfrm>
          <a:prstGeom prst="rect">
            <a:avLst/>
          </a:prstGeom>
          <a:noFill/>
          <a:ln>
            <a:noFill/>
          </a:ln>
        </p:spPr>
        <p:txBody>
          <a:bodyPr anchorCtr="0" anchor="t" bIns="91425" lIns="91425" spcFirstLastPara="1" rIns="91425" wrap="square" tIns="91425"/>
          <a:lstStyle>
            <a:lvl1pPr indent="0" lvl="0" marL="0" marR="0" rtl="0" algn="ctr">
              <a:spcBef>
                <a:spcPts val="0"/>
              </a:spcBef>
              <a:spcAft>
                <a:spcPts val="0"/>
              </a:spcAft>
              <a:buSzPts val="1400"/>
              <a:buNone/>
              <a:defRPr b="0" i="0" sz="3600" u="none" cap="none" strike="noStrike">
                <a:solidFill>
                  <a:srgbClr val="000000"/>
                </a:solidFill>
                <a:latin typeface="Roboto"/>
                <a:ea typeface="Roboto"/>
                <a:cs typeface="Roboto"/>
                <a:sym typeface="Roboto"/>
              </a:defRPr>
            </a:lvl1pPr>
            <a:lvl2pPr indent="0" lvl="1" marL="457200" marR="0" rtl="0" algn="ctr">
              <a:spcBef>
                <a:spcPts val="0"/>
              </a:spcBef>
              <a:spcAft>
                <a:spcPts val="0"/>
              </a:spcAft>
              <a:buSzPts val="1400"/>
              <a:buNone/>
              <a:defRPr b="0" i="0" sz="3600" u="none" cap="none" strike="noStrike">
                <a:latin typeface="Roboto"/>
                <a:ea typeface="Roboto"/>
                <a:cs typeface="Roboto"/>
                <a:sym typeface="Roboto"/>
              </a:defRPr>
            </a:lvl2pPr>
            <a:lvl3pPr indent="0" lvl="2" marL="914400" marR="0" rtl="0" algn="ctr">
              <a:spcBef>
                <a:spcPts val="0"/>
              </a:spcBef>
              <a:spcAft>
                <a:spcPts val="0"/>
              </a:spcAft>
              <a:buSzPts val="1400"/>
              <a:buNone/>
              <a:defRPr b="0" i="0" sz="3600" u="none" cap="none" strike="noStrike">
                <a:latin typeface="Roboto"/>
                <a:ea typeface="Roboto"/>
                <a:cs typeface="Roboto"/>
                <a:sym typeface="Roboto"/>
              </a:defRPr>
            </a:lvl3pPr>
            <a:lvl4pPr indent="0" lvl="3" marL="1371600" marR="0" rtl="0" algn="ctr">
              <a:spcBef>
                <a:spcPts val="0"/>
              </a:spcBef>
              <a:spcAft>
                <a:spcPts val="0"/>
              </a:spcAft>
              <a:buSzPts val="1400"/>
              <a:buNone/>
              <a:defRPr b="0" i="0" sz="3600" u="none" cap="none" strike="noStrike">
                <a:latin typeface="Roboto"/>
                <a:ea typeface="Roboto"/>
                <a:cs typeface="Roboto"/>
                <a:sym typeface="Roboto"/>
              </a:defRPr>
            </a:lvl4pPr>
            <a:lvl5pPr indent="0" lvl="4" marL="1828800" marR="0" rtl="0" algn="ctr">
              <a:spcBef>
                <a:spcPts val="0"/>
              </a:spcBef>
              <a:spcAft>
                <a:spcPts val="0"/>
              </a:spcAft>
              <a:buSzPts val="1400"/>
              <a:buNone/>
              <a:defRPr b="0" i="0" sz="3600" u="none" cap="none" strike="noStrike">
                <a:latin typeface="Roboto"/>
                <a:ea typeface="Roboto"/>
                <a:cs typeface="Roboto"/>
                <a:sym typeface="Roboto"/>
              </a:defRPr>
            </a:lvl5pPr>
            <a:lvl6pPr indent="355600" lvl="5" marL="2286000" marR="0" rtl="0" algn="ctr">
              <a:spcBef>
                <a:spcPts val="0"/>
              </a:spcBef>
              <a:spcAft>
                <a:spcPts val="0"/>
              </a:spcAft>
              <a:buSzPts val="1400"/>
              <a:buNone/>
              <a:defRPr b="0" i="0" sz="3600" u="none" cap="none" strike="noStrike">
                <a:latin typeface="Roboto"/>
                <a:ea typeface="Roboto"/>
                <a:cs typeface="Roboto"/>
                <a:sym typeface="Roboto"/>
              </a:defRPr>
            </a:lvl6pPr>
            <a:lvl7pPr indent="711200" lvl="6" marL="2743200" marR="0" rtl="0" algn="ctr">
              <a:spcBef>
                <a:spcPts val="0"/>
              </a:spcBef>
              <a:spcAft>
                <a:spcPts val="0"/>
              </a:spcAft>
              <a:buSzPts val="1400"/>
              <a:buNone/>
              <a:defRPr b="0" i="0" sz="3600" u="none" cap="none" strike="noStrike">
                <a:latin typeface="Roboto"/>
                <a:ea typeface="Roboto"/>
                <a:cs typeface="Roboto"/>
                <a:sym typeface="Roboto"/>
              </a:defRPr>
            </a:lvl7pPr>
            <a:lvl8pPr indent="1066800" lvl="7" marL="3200400" marR="0" rtl="0" algn="ctr">
              <a:spcBef>
                <a:spcPts val="0"/>
              </a:spcBef>
              <a:spcAft>
                <a:spcPts val="0"/>
              </a:spcAft>
              <a:buSzPts val="1400"/>
              <a:buNone/>
              <a:defRPr b="0" i="0" sz="3600" u="none" cap="none" strike="noStrike">
                <a:latin typeface="Roboto"/>
                <a:ea typeface="Roboto"/>
                <a:cs typeface="Roboto"/>
                <a:sym typeface="Roboto"/>
              </a:defRPr>
            </a:lvl8pPr>
            <a:lvl9pPr indent="1422400" lvl="8" marL="3657600" marR="0" rtl="0" algn="ctr">
              <a:spcBef>
                <a:spcPts val="0"/>
              </a:spcBef>
              <a:spcAft>
                <a:spcPts val="0"/>
              </a:spcAft>
              <a:buSzPts val="1400"/>
              <a:buNone/>
              <a:defRPr b="0" i="0" sz="3600" u="none" cap="none" strike="noStrike">
                <a:latin typeface="Roboto"/>
                <a:ea typeface="Roboto"/>
                <a:cs typeface="Roboto"/>
                <a:sym typeface="Roboto"/>
              </a:defRPr>
            </a:lvl9pPr>
          </a:lstStyle>
          <a:p/>
        </p:txBody>
      </p:sp>
      <p:sp>
        <p:nvSpPr>
          <p:cNvPr id="17" name="Shape 17"/>
          <p:cNvSpPr/>
          <p:nvPr>
            <p:ph idx="3" type="pic"/>
          </p:nvPr>
        </p:nvSpPr>
        <p:spPr>
          <a:xfrm>
            <a:off x="1543966" y="4922664"/>
            <a:ext cx="5207001" cy="4622800"/>
          </a:xfrm>
          <a:prstGeom prst="rect">
            <a:avLst/>
          </a:prstGeom>
          <a:noFill/>
          <a:ln>
            <a:noFill/>
          </a:ln>
        </p:spPr>
        <p:txBody>
          <a:bodyPr anchorCtr="0" anchor="t" bIns="91425" lIns="91425" spcFirstLastPara="1" rIns="91425" wrap="square" tIns="91425"/>
          <a:lstStyle>
            <a:lvl1pPr indent="0" lvl="0" marL="0" marR="0" rtl="0" algn="ctr">
              <a:spcBef>
                <a:spcPts val="0"/>
              </a:spcBef>
              <a:spcAft>
                <a:spcPts val="0"/>
              </a:spcAft>
              <a:buSzPts val="1400"/>
              <a:buNone/>
              <a:defRPr b="0" i="0" sz="3600" u="none" cap="none" strike="noStrike">
                <a:solidFill>
                  <a:srgbClr val="000000"/>
                </a:solidFill>
                <a:latin typeface="Roboto"/>
                <a:ea typeface="Roboto"/>
                <a:cs typeface="Roboto"/>
                <a:sym typeface="Roboto"/>
              </a:defRPr>
            </a:lvl1pPr>
            <a:lvl2pPr indent="0" lvl="1" marL="457200" marR="0" rtl="0" algn="ctr">
              <a:spcBef>
                <a:spcPts val="0"/>
              </a:spcBef>
              <a:spcAft>
                <a:spcPts val="0"/>
              </a:spcAft>
              <a:buSzPts val="1400"/>
              <a:buNone/>
              <a:defRPr b="0" i="0" sz="3600" u="none" cap="none" strike="noStrike">
                <a:latin typeface="Roboto"/>
                <a:ea typeface="Roboto"/>
                <a:cs typeface="Roboto"/>
                <a:sym typeface="Roboto"/>
              </a:defRPr>
            </a:lvl2pPr>
            <a:lvl3pPr indent="0" lvl="2" marL="914400" marR="0" rtl="0" algn="ctr">
              <a:spcBef>
                <a:spcPts val="0"/>
              </a:spcBef>
              <a:spcAft>
                <a:spcPts val="0"/>
              </a:spcAft>
              <a:buSzPts val="1400"/>
              <a:buNone/>
              <a:defRPr b="0" i="0" sz="3600" u="none" cap="none" strike="noStrike">
                <a:latin typeface="Roboto"/>
                <a:ea typeface="Roboto"/>
                <a:cs typeface="Roboto"/>
                <a:sym typeface="Roboto"/>
              </a:defRPr>
            </a:lvl3pPr>
            <a:lvl4pPr indent="0" lvl="3" marL="1371600" marR="0" rtl="0" algn="ctr">
              <a:spcBef>
                <a:spcPts val="0"/>
              </a:spcBef>
              <a:spcAft>
                <a:spcPts val="0"/>
              </a:spcAft>
              <a:buSzPts val="1400"/>
              <a:buNone/>
              <a:defRPr b="0" i="0" sz="3600" u="none" cap="none" strike="noStrike">
                <a:latin typeface="Roboto"/>
                <a:ea typeface="Roboto"/>
                <a:cs typeface="Roboto"/>
                <a:sym typeface="Roboto"/>
              </a:defRPr>
            </a:lvl4pPr>
            <a:lvl5pPr indent="0" lvl="4" marL="1828800" marR="0" rtl="0" algn="ctr">
              <a:spcBef>
                <a:spcPts val="0"/>
              </a:spcBef>
              <a:spcAft>
                <a:spcPts val="0"/>
              </a:spcAft>
              <a:buSzPts val="1400"/>
              <a:buNone/>
              <a:defRPr b="0" i="0" sz="3600" u="none" cap="none" strike="noStrike">
                <a:latin typeface="Roboto"/>
                <a:ea typeface="Roboto"/>
                <a:cs typeface="Roboto"/>
                <a:sym typeface="Roboto"/>
              </a:defRPr>
            </a:lvl5pPr>
            <a:lvl6pPr indent="355600" lvl="5" marL="2286000" marR="0" rtl="0" algn="ctr">
              <a:spcBef>
                <a:spcPts val="0"/>
              </a:spcBef>
              <a:spcAft>
                <a:spcPts val="0"/>
              </a:spcAft>
              <a:buSzPts val="1400"/>
              <a:buNone/>
              <a:defRPr b="0" i="0" sz="3600" u="none" cap="none" strike="noStrike">
                <a:latin typeface="Roboto"/>
                <a:ea typeface="Roboto"/>
                <a:cs typeface="Roboto"/>
                <a:sym typeface="Roboto"/>
              </a:defRPr>
            </a:lvl6pPr>
            <a:lvl7pPr indent="711200" lvl="6" marL="2743200" marR="0" rtl="0" algn="ctr">
              <a:spcBef>
                <a:spcPts val="0"/>
              </a:spcBef>
              <a:spcAft>
                <a:spcPts val="0"/>
              </a:spcAft>
              <a:buSzPts val="1400"/>
              <a:buNone/>
              <a:defRPr b="0" i="0" sz="3600" u="none" cap="none" strike="noStrike">
                <a:latin typeface="Roboto"/>
                <a:ea typeface="Roboto"/>
                <a:cs typeface="Roboto"/>
                <a:sym typeface="Roboto"/>
              </a:defRPr>
            </a:lvl7pPr>
            <a:lvl8pPr indent="1066800" lvl="7" marL="3200400" marR="0" rtl="0" algn="ctr">
              <a:spcBef>
                <a:spcPts val="0"/>
              </a:spcBef>
              <a:spcAft>
                <a:spcPts val="0"/>
              </a:spcAft>
              <a:buSzPts val="1400"/>
              <a:buNone/>
              <a:defRPr b="0" i="0" sz="3600" u="none" cap="none" strike="noStrike">
                <a:latin typeface="Roboto"/>
                <a:ea typeface="Roboto"/>
                <a:cs typeface="Roboto"/>
                <a:sym typeface="Roboto"/>
              </a:defRPr>
            </a:lvl8pPr>
            <a:lvl9pPr indent="1422400" lvl="8" marL="3657600" marR="0" rtl="0" algn="ctr">
              <a:spcBef>
                <a:spcPts val="0"/>
              </a:spcBef>
              <a:spcAft>
                <a:spcPts val="0"/>
              </a:spcAft>
              <a:buSzPts val="1400"/>
              <a:buNone/>
              <a:defRPr b="0" i="0" sz="3600" u="none" cap="none" strike="noStrike">
                <a:latin typeface="Roboto"/>
                <a:ea typeface="Roboto"/>
                <a:cs typeface="Roboto"/>
                <a:sym typeface="Roboto"/>
              </a:defRPr>
            </a:lvl9pPr>
          </a:lstStyle>
          <a:p/>
        </p:txBody>
      </p:sp>
      <p:sp>
        <p:nvSpPr>
          <p:cNvPr id="18" name="Shape 18"/>
          <p:cNvSpPr/>
          <p:nvPr>
            <p:ph idx="4" type="pic"/>
          </p:nvPr>
        </p:nvSpPr>
        <p:spPr>
          <a:xfrm>
            <a:off x="7616991" y="4922664"/>
            <a:ext cx="5219868" cy="4614076"/>
          </a:xfrm>
          <a:prstGeom prst="rect">
            <a:avLst/>
          </a:prstGeom>
          <a:noFill/>
          <a:ln>
            <a:noFill/>
          </a:ln>
        </p:spPr>
        <p:txBody>
          <a:bodyPr anchorCtr="0" anchor="t" bIns="91425" lIns="91425" spcFirstLastPara="1" rIns="91425" wrap="square" tIns="91425"/>
          <a:lstStyle>
            <a:lvl1pPr indent="0" lvl="0" marL="0" marR="0" rtl="0" algn="ctr">
              <a:spcBef>
                <a:spcPts val="0"/>
              </a:spcBef>
              <a:spcAft>
                <a:spcPts val="0"/>
              </a:spcAft>
              <a:buSzPts val="1400"/>
              <a:buNone/>
              <a:defRPr b="0" i="0" sz="3600" u="none" cap="none" strike="noStrike">
                <a:solidFill>
                  <a:srgbClr val="000000"/>
                </a:solidFill>
                <a:latin typeface="Roboto"/>
                <a:ea typeface="Roboto"/>
                <a:cs typeface="Roboto"/>
                <a:sym typeface="Roboto"/>
              </a:defRPr>
            </a:lvl1pPr>
            <a:lvl2pPr indent="0" lvl="1" marL="457200" marR="0" rtl="0" algn="ctr">
              <a:spcBef>
                <a:spcPts val="0"/>
              </a:spcBef>
              <a:spcAft>
                <a:spcPts val="0"/>
              </a:spcAft>
              <a:buSzPts val="1400"/>
              <a:buNone/>
              <a:defRPr b="0" i="0" sz="3600" u="none" cap="none" strike="noStrike">
                <a:latin typeface="Roboto"/>
                <a:ea typeface="Roboto"/>
                <a:cs typeface="Roboto"/>
                <a:sym typeface="Roboto"/>
              </a:defRPr>
            </a:lvl2pPr>
            <a:lvl3pPr indent="0" lvl="2" marL="914400" marR="0" rtl="0" algn="ctr">
              <a:spcBef>
                <a:spcPts val="0"/>
              </a:spcBef>
              <a:spcAft>
                <a:spcPts val="0"/>
              </a:spcAft>
              <a:buSzPts val="1400"/>
              <a:buNone/>
              <a:defRPr b="0" i="0" sz="3600" u="none" cap="none" strike="noStrike">
                <a:latin typeface="Roboto"/>
                <a:ea typeface="Roboto"/>
                <a:cs typeface="Roboto"/>
                <a:sym typeface="Roboto"/>
              </a:defRPr>
            </a:lvl3pPr>
            <a:lvl4pPr indent="0" lvl="3" marL="1371600" marR="0" rtl="0" algn="ctr">
              <a:spcBef>
                <a:spcPts val="0"/>
              </a:spcBef>
              <a:spcAft>
                <a:spcPts val="0"/>
              </a:spcAft>
              <a:buSzPts val="1400"/>
              <a:buNone/>
              <a:defRPr b="0" i="0" sz="3600" u="none" cap="none" strike="noStrike">
                <a:latin typeface="Roboto"/>
                <a:ea typeface="Roboto"/>
                <a:cs typeface="Roboto"/>
                <a:sym typeface="Roboto"/>
              </a:defRPr>
            </a:lvl4pPr>
            <a:lvl5pPr indent="0" lvl="4" marL="1828800" marR="0" rtl="0" algn="ctr">
              <a:spcBef>
                <a:spcPts val="0"/>
              </a:spcBef>
              <a:spcAft>
                <a:spcPts val="0"/>
              </a:spcAft>
              <a:buSzPts val="1400"/>
              <a:buNone/>
              <a:defRPr b="0" i="0" sz="3600" u="none" cap="none" strike="noStrike">
                <a:latin typeface="Roboto"/>
                <a:ea typeface="Roboto"/>
                <a:cs typeface="Roboto"/>
                <a:sym typeface="Roboto"/>
              </a:defRPr>
            </a:lvl5pPr>
            <a:lvl6pPr indent="355600" lvl="5" marL="2286000" marR="0" rtl="0" algn="ctr">
              <a:spcBef>
                <a:spcPts val="0"/>
              </a:spcBef>
              <a:spcAft>
                <a:spcPts val="0"/>
              </a:spcAft>
              <a:buSzPts val="1400"/>
              <a:buNone/>
              <a:defRPr b="0" i="0" sz="3600" u="none" cap="none" strike="noStrike">
                <a:latin typeface="Roboto"/>
                <a:ea typeface="Roboto"/>
                <a:cs typeface="Roboto"/>
                <a:sym typeface="Roboto"/>
              </a:defRPr>
            </a:lvl6pPr>
            <a:lvl7pPr indent="711200" lvl="6" marL="2743200" marR="0" rtl="0" algn="ctr">
              <a:spcBef>
                <a:spcPts val="0"/>
              </a:spcBef>
              <a:spcAft>
                <a:spcPts val="0"/>
              </a:spcAft>
              <a:buSzPts val="1400"/>
              <a:buNone/>
              <a:defRPr b="0" i="0" sz="3600" u="none" cap="none" strike="noStrike">
                <a:latin typeface="Roboto"/>
                <a:ea typeface="Roboto"/>
                <a:cs typeface="Roboto"/>
                <a:sym typeface="Roboto"/>
              </a:defRPr>
            </a:lvl7pPr>
            <a:lvl8pPr indent="1066800" lvl="7" marL="3200400" marR="0" rtl="0" algn="ctr">
              <a:spcBef>
                <a:spcPts val="0"/>
              </a:spcBef>
              <a:spcAft>
                <a:spcPts val="0"/>
              </a:spcAft>
              <a:buSzPts val="1400"/>
              <a:buNone/>
              <a:defRPr b="0" i="0" sz="3600" u="none" cap="none" strike="noStrike">
                <a:latin typeface="Roboto"/>
                <a:ea typeface="Roboto"/>
                <a:cs typeface="Roboto"/>
                <a:sym typeface="Roboto"/>
              </a:defRPr>
            </a:lvl8pPr>
            <a:lvl9pPr indent="1422400" lvl="8" marL="3657600" marR="0" rtl="0" algn="ctr">
              <a:spcBef>
                <a:spcPts val="0"/>
              </a:spcBef>
              <a:spcAft>
                <a:spcPts val="0"/>
              </a:spcAft>
              <a:buSzPts val="1400"/>
              <a:buNone/>
              <a:defRPr b="0" i="0" sz="3600" u="none" cap="none" strike="noStrike">
                <a:latin typeface="Roboto"/>
                <a:ea typeface="Roboto"/>
                <a:cs typeface="Roboto"/>
                <a:sym typeface="Roboto"/>
              </a:defRPr>
            </a:lvl9pPr>
          </a:lstStyle>
          <a:p/>
        </p:txBody>
      </p:sp>
      <p:sp>
        <p:nvSpPr>
          <p:cNvPr id="19" name="Shape 19"/>
          <p:cNvSpPr/>
          <p:nvPr>
            <p:ph idx="5" type="pic"/>
          </p:nvPr>
        </p:nvSpPr>
        <p:spPr>
          <a:xfrm>
            <a:off x="4956962" y="4922664"/>
            <a:ext cx="4473575" cy="4473575"/>
          </a:xfrm>
          <a:prstGeom prst="ellipse">
            <a:avLst/>
          </a:prstGeom>
          <a:noFill/>
          <a:ln>
            <a:noFill/>
          </a:ln>
        </p:spPr>
        <p:txBody>
          <a:bodyPr anchorCtr="0" anchor="t" bIns="91425" lIns="91425" spcFirstLastPara="1" rIns="91425" wrap="square" tIns="91425"/>
          <a:lstStyle>
            <a:lvl1pPr indent="0" lvl="0" marL="0" marR="0" rtl="0" algn="ctr">
              <a:spcBef>
                <a:spcPts val="0"/>
              </a:spcBef>
              <a:spcAft>
                <a:spcPts val="0"/>
              </a:spcAft>
              <a:buSzPts val="1400"/>
              <a:buNone/>
              <a:defRPr b="0" i="0" sz="3600" u="none" cap="none" strike="noStrike">
                <a:solidFill>
                  <a:srgbClr val="000000"/>
                </a:solidFill>
                <a:latin typeface="Roboto"/>
                <a:ea typeface="Roboto"/>
                <a:cs typeface="Roboto"/>
                <a:sym typeface="Roboto"/>
              </a:defRPr>
            </a:lvl1pPr>
            <a:lvl2pPr indent="0" lvl="1" marL="457200" marR="0" rtl="0" algn="ctr">
              <a:spcBef>
                <a:spcPts val="0"/>
              </a:spcBef>
              <a:spcAft>
                <a:spcPts val="0"/>
              </a:spcAft>
              <a:buSzPts val="1400"/>
              <a:buNone/>
              <a:defRPr b="0" i="0" sz="3600" u="none" cap="none" strike="noStrike">
                <a:latin typeface="Roboto"/>
                <a:ea typeface="Roboto"/>
                <a:cs typeface="Roboto"/>
                <a:sym typeface="Roboto"/>
              </a:defRPr>
            </a:lvl2pPr>
            <a:lvl3pPr indent="0" lvl="2" marL="914400" marR="0" rtl="0" algn="ctr">
              <a:spcBef>
                <a:spcPts val="0"/>
              </a:spcBef>
              <a:spcAft>
                <a:spcPts val="0"/>
              </a:spcAft>
              <a:buSzPts val="1400"/>
              <a:buNone/>
              <a:defRPr b="0" i="0" sz="3600" u="none" cap="none" strike="noStrike">
                <a:latin typeface="Roboto"/>
                <a:ea typeface="Roboto"/>
                <a:cs typeface="Roboto"/>
                <a:sym typeface="Roboto"/>
              </a:defRPr>
            </a:lvl3pPr>
            <a:lvl4pPr indent="0" lvl="3" marL="1371600" marR="0" rtl="0" algn="ctr">
              <a:spcBef>
                <a:spcPts val="0"/>
              </a:spcBef>
              <a:spcAft>
                <a:spcPts val="0"/>
              </a:spcAft>
              <a:buSzPts val="1400"/>
              <a:buNone/>
              <a:defRPr b="0" i="0" sz="3600" u="none" cap="none" strike="noStrike">
                <a:latin typeface="Roboto"/>
                <a:ea typeface="Roboto"/>
                <a:cs typeface="Roboto"/>
                <a:sym typeface="Roboto"/>
              </a:defRPr>
            </a:lvl4pPr>
            <a:lvl5pPr indent="0" lvl="4" marL="1828800" marR="0" rtl="0" algn="ctr">
              <a:spcBef>
                <a:spcPts val="0"/>
              </a:spcBef>
              <a:spcAft>
                <a:spcPts val="0"/>
              </a:spcAft>
              <a:buSzPts val="1400"/>
              <a:buNone/>
              <a:defRPr b="0" i="0" sz="3600" u="none" cap="none" strike="noStrike">
                <a:latin typeface="Roboto"/>
                <a:ea typeface="Roboto"/>
                <a:cs typeface="Roboto"/>
                <a:sym typeface="Roboto"/>
              </a:defRPr>
            </a:lvl5pPr>
            <a:lvl6pPr indent="355600" lvl="5" marL="2286000" marR="0" rtl="0" algn="ctr">
              <a:spcBef>
                <a:spcPts val="0"/>
              </a:spcBef>
              <a:spcAft>
                <a:spcPts val="0"/>
              </a:spcAft>
              <a:buSzPts val="1400"/>
              <a:buNone/>
              <a:defRPr b="0" i="0" sz="3600" u="none" cap="none" strike="noStrike">
                <a:latin typeface="Roboto"/>
                <a:ea typeface="Roboto"/>
                <a:cs typeface="Roboto"/>
                <a:sym typeface="Roboto"/>
              </a:defRPr>
            </a:lvl6pPr>
            <a:lvl7pPr indent="711200" lvl="6" marL="2743200" marR="0" rtl="0" algn="ctr">
              <a:spcBef>
                <a:spcPts val="0"/>
              </a:spcBef>
              <a:spcAft>
                <a:spcPts val="0"/>
              </a:spcAft>
              <a:buSzPts val="1400"/>
              <a:buNone/>
              <a:defRPr b="0" i="0" sz="3600" u="none" cap="none" strike="noStrike">
                <a:latin typeface="Roboto"/>
                <a:ea typeface="Roboto"/>
                <a:cs typeface="Roboto"/>
                <a:sym typeface="Roboto"/>
              </a:defRPr>
            </a:lvl7pPr>
            <a:lvl8pPr indent="1066800" lvl="7" marL="3200400" marR="0" rtl="0" algn="ctr">
              <a:spcBef>
                <a:spcPts val="0"/>
              </a:spcBef>
              <a:spcAft>
                <a:spcPts val="0"/>
              </a:spcAft>
              <a:buSzPts val="1400"/>
              <a:buNone/>
              <a:defRPr b="0" i="0" sz="3600" u="none" cap="none" strike="noStrike">
                <a:latin typeface="Roboto"/>
                <a:ea typeface="Roboto"/>
                <a:cs typeface="Roboto"/>
                <a:sym typeface="Roboto"/>
              </a:defRPr>
            </a:lvl8pPr>
            <a:lvl9pPr indent="1422400" lvl="8" marL="3657600" marR="0" rtl="0" algn="ctr">
              <a:spcBef>
                <a:spcPts val="0"/>
              </a:spcBef>
              <a:spcAft>
                <a:spcPts val="0"/>
              </a:spcAft>
              <a:buSzPts val="1400"/>
              <a:buNone/>
              <a:defRPr b="0" i="0" sz="3600" u="none" cap="none" strike="noStrike">
                <a:latin typeface="Roboto"/>
                <a:ea typeface="Roboto"/>
                <a:cs typeface="Roboto"/>
                <a:sym typeface="Roboto"/>
              </a:defRPr>
            </a:lvl9pPr>
          </a:lstStyle>
          <a:p/>
        </p:txBody>
      </p:sp>
      <p:sp>
        <p:nvSpPr>
          <p:cNvPr id="20" name="Shape 20" title="."/>
          <p:cNvSpPr/>
          <p:nvPr>
            <p:ph idx="6" type="pic"/>
          </p:nvPr>
        </p:nvSpPr>
        <p:spPr>
          <a:xfrm>
            <a:off x="2692401" y="8026400"/>
            <a:ext cx="2857499" cy="1625600"/>
          </a:xfrm>
          <a:prstGeom prst="rect">
            <a:avLst/>
          </a:prstGeom>
          <a:solidFill>
            <a:srgbClr val="A1A6AB"/>
          </a:solidFill>
          <a:ln>
            <a:noFill/>
          </a:ln>
        </p:spPr>
        <p:txBody>
          <a:bodyPr anchorCtr="0" anchor="ctr" bIns="91425" lIns="91425" spcFirstLastPara="1" rIns="91425" wrap="square" tIns="91425"/>
          <a:lstStyle>
            <a:lvl1pPr lvl="0">
              <a:spcBef>
                <a:spcPts val="0"/>
              </a:spcBef>
              <a:spcAft>
                <a:spcPts val="0"/>
              </a:spcAft>
              <a:buNone/>
              <a:defRPr/>
            </a:lvl1pPr>
          </a:lstStyle>
          <a:p/>
        </p:txBody>
      </p:sp>
      <p:sp>
        <p:nvSpPr>
          <p:cNvPr id="21" name="Shape 21" title="."/>
          <p:cNvSpPr/>
          <p:nvPr>
            <p:ph idx="7" type="pic"/>
          </p:nvPr>
        </p:nvSpPr>
        <p:spPr>
          <a:xfrm>
            <a:off x="6634844" y="8026400"/>
            <a:ext cx="2857499" cy="1625600"/>
          </a:xfrm>
          <a:prstGeom prst="rect">
            <a:avLst/>
          </a:prstGeom>
          <a:solidFill>
            <a:srgbClr val="A1A6AB"/>
          </a:solidFill>
          <a:ln>
            <a:noFill/>
          </a:ln>
        </p:spPr>
        <p:txBody>
          <a:bodyPr anchorCtr="0" anchor="ctr" bIns="91425" lIns="91425" spcFirstLastPara="1" rIns="91425" wrap="square" tIns="91425"/>
          <a:lstStyle>
            <a:lvl1pPr lvl="0">
              <a:spcBef>
                <a:spcPts val="0"/>
              </a:spcBef>
              <a:spcAft>
                <a:spcPts val="0"/>
              </a:spcAft>
              <a:buNone/>
              <a:defRPr/>
            </a:lvl1pPr>
          </a:lstStyle>
          <a:p/>
        </p:txBody>
      </p:sp>
      <p:sp>
        <p:nvSpPr>
          <p:cNvPr id="22" name="Shape 22" title="."/>
          <p:cNvSpPr/>
          <p:nvPr>
            <p:ph idx="8" type="pic"/>
          </p:nvPr>
        </p:nvSpPr>
        <p:spPr>
          <a:xfrm>
            <a:off x="10692493" y="8043636"/>
            <a:ext cx="2857499" cy="1625600"/>
          </a:xfrm>
          <a:prstGeom prst="rect">
            <a:avLst/>
          </a:prstGeom>
          <a:solidFill>
            <a:srgbClr val="A1A6AB"/>
          </a:solidFill>
          <a:ln>
            <a:noFill/>
          </a:ln>
        </p:spPr>
        <p:txBody>
          <a:bodyPr anchorCtr="0" anchor="ctr" bIns="91425" lIns="91425" spcFirstLastPara="1" rIns="91425" wrap="square" tIns="91425"/>
          <a:lstStyle>
            <a:lvl1pPr lvl="0">
              <a:spcBef>
                <a:spcPts val="0"/>
              </a:spcBef>
              <a:spcAft>
                <a:spcPts val="0"/>
              </a:spcAft>
              <a:buNone/>
              <a:defRPr/>
            </a:lvl1pPr>
          </a:lstStyle>
          <a:p/>
        </p:txBody>
      </p:sp>
      <p:sp>
        <p:nvSpPr>
          <p:cNvPr id="23" name="Shape 23" title="."/>
          <p:cNvSpPr/>
          <p:nvPr>
            <p:ph idx="9" type="pic"/>
          </p:nvPr>
        </p:nvSpPr>
        <p:spPr>
          <a:xfrm>
            <a:off x="14634936" y="8043636"/>
            <a:ext cx="2857499" cy="1625600"/>
          </a:xfrm>
          <a:prstGeom prst="rect">
            <a:avLst/>
          </a:prstGeom>
          <a:solidFill>
            <a:srgbClr val="A1A6AB"/>
          </a:solidFill>
          <a:ln>
            <a:noFill/>
          </a:ln>
        </p:spPr>
        <p:txBody>
          <a:bodyPr anchorCtr="0" anchor="ctr" bIns="91425" lIns="91425" spcFirstLastPara="1" rIns="91425" wrap="square" tIns="91425"/>
          <a:lstStyle>
            <a:lvl1pPr lvl="0">
              <a:spcBef>
                <a:spcPts val="0"/>
              </a:spcBef>
              <a:spcAft>
                <a:spcPts val="0"/>
              </a:spcAft>
              <a:buNone/>
              <a:defRPr/>
            </a:lvl1pPr>
          </a:lstStyle>
          <a:p/>
        </p:txBody>
      </p:sp>
      <p:sp>
        <p:nvSpPr>
          <p:cNvPr id="24" name="Shape 24" title="."/>
          <p:cNvSpPr/>
          <p:nvPr>
            <p:ph idx="13" type="pic"/>
          </p:nvPr>
        </p:nvSpPr>
        <p:spPr>
          <a:xfrm>
            <a:off x="18577380" y="8043636"/>
            <a:ext cx="2857499" cy="1625600"/>
          </a:xfrm>
          <a:prstGeom prst="rect">
            <a:avLst/>
          </a:prstGeom>
          <a:solidFill>
            <a:srgbClr val="A1A6AB"/>
          </a:solidFill>
          <a:ln>
            <a:noFill/>
          </a:ln>
        </p:spPr>
        <p:txBody>
          <a:bodyPr anchorCtr="0" anchor="ctr" bIns="91425" lIns="91425" spcFirstLastPara="1" rIns="91425" wrap="square" tIns="91425"/>
          <a:lstStyle>
            <a:lvl1pPr lvl="0">
              <a:spcBef>
                <a:spcPts val="0"/>
              </a:spcBef>
              <a:spcAft>
                <a:spcPts val="0"/>
              </a:spcAft>
              <a:buNone/>
              <a:defRPr/>
            </a:lvl1pPr>
          </a:lstStyle>
          <a:p/>
        </p:txBody>
      </p:sp>
      <p:sp>
        <p:nvSpPr>
          <p:cNvPr id="25" name="Shape 25" title="."/>
          <p:cNvSpPr/>
          <p:nvPr>
            <p:ph idx="14" type="pic"/>
          </p:nvPr>
        </p:nvSpPr>
        <p:spPr>
          <a:xfrm>
            <a:off x="4645819" y="9756368"/>
            <a:ext cx="2857499" cy="1625600"/>
          </a:xfrm>
          <a:prstGeom prst="rect">
            <a:avLst/>
          </a:prstGeom>
          <a:solidFill>
            <a:srgbClr val="A1A6AB"/>
          </a:solidFill>
          <a:ln>
            <a:noFill/>
          </a:ln>
        </p:spPr>
        <p:txBody>
          <a:bodyPr anchorCtr="0" anchor="ctr" bIns="91425" lIns="91425" spcFirstLastPara="1" rIns="91425" wrap="square" tIns="91425"/>
          <a:lstStyle>
            <a:lvl1pPr lvl="0">
              <a:spcBef>
                <a:spcPts val="0"/>
              </a:spcBef>
              <a:spcAft>
                <a:spcPts val="0"/>
              </a:spcAft>
              <a:buNone/>
              <a:defRPr/>
            </a:lvl1pPr>
          </a:lstStyle>
          <a:p/>
        </p:txBody>
      </p:sp>
      <p:sp>
        <p:nvSpPr>
          <p:cNvPr id="26" name="Shape 26" title="."/>
          <p:cNvSpPr/>
          <p:nvPr>
            <p:ph idx="15" type="pic"/>
          </p:nvPr>
        </p:nvSpPr>
        <p:spPr>
          <a:xfrm>
            <a:off x="8588262" y="9756368"/>
            <a:ext cx="2857499" cy="1625600"/>
          </a:xfrm>
          <a:prstGeom prst="rect">
            <a:avLst/>
          </a:prstGeom>
          <a:solidFill>
            <a:srgbClr val="A1A6AB"/>
          </a:solidFill>
          <a:ln>
            <a:noFill/>
          </a:ln>
        </p:spPr>
        <p:txBody>
          <a:bodyPr anchorCtr="0" anchor="ctr" bIns="91425" lIns="91425" spcFirstLastPara="1" rIns="91425" wrap="square" tIns="91425"/>
          <a:lstStyle>
            <a:lvl1pPr lvl="0">
              <a:spcBef>
                <a:spcPts val="0"/>
              </a:spcBef>
              <a:spcAft>
                <a:spcPts val="0"/>
              </a:spcAft>
              <a:buNone/>
              <a:defRPr/>
            </a:lvl1pPr>
          </a:lstStyle>
          <a:p/>
        </p:txBody>
      </p:sp>
      <p:sp>
        <p:nvSpPr>
          <p:cNvPr id="27" name="Shape 27" title="."/>
          <p:cNvSpPr/>
          <p:nvPr>
            <p:ph idx="16" type="pic"/>
          </p:nvPr>
        </p:nvSpPr>
        <p:spPr>
          <a:xfrm>
            <a:off x="12645911" y="9773604"/>
            <a:ext cx="2857499" cy="1625600"/>
          </a:xfrm>
          <a:prstGeom prst="rect">
            <a:avLst/>
          </a:prstGeom>
          <a:solidFill>
            <a:srgbClr val="A1A6AB"/>
          </a:solidFill>
          <a:ln>
            <a:noFill/>
          </a:ln>
        </p:spPr>
        <p:txBody>
          <a:bodyPr anchorCtr="0" anchor="ctr" bIns="91425" lIns="91425" spcFirstLastPara="1" rIns="91425" wrap="square" tIns="91425"/>
          <a:lstStyle>
            <a:lvl1pPr lvl="0">
              <a:spcBef>
                <a:spcPts val="0"/>
              </a:spcBef>
              <a:spcAft>
                <a:spcPts val="0"/>
              </a:spcAft>
              <a:buNone/>
              <a:defRPr/>
            </a:lvl1pPr>
          </a:lstStyle>
          <a:p/>
        </p:txBody>
      </p:sp>
      <p:sp>
        <p:nvSpPr>
          <p:cNvPr id="28" name="Shape 28" title="."/>
          <p:cNvSpPr/>
          <p:nvPr>
            <p:ph idx="17" type="pic"/>
          </p:nvPr>
        </p:nvSpPr>
        <p:spPr>
          <a:xfrm>
            <a:off x="16588355" y="9773604"/>
            <a:ext cx="2857499" cy="1625600"/>
          </a:xfrm>
          <a:prstGeom prst="rect">
            <a:avLst/>
          </a:prstGeom>
          <a:solidFill>
            <a:srgbClr val="A1A6AB"/>
          </a:solidFill>
          <a:ln>
            <a:noFill/>
          </a:ln>
        </p:spPr>
        <p:txBody>
          <a:bodyPr anchorCtr="0" anchor="ctr" bIns="91425" lIns="91425" spcFirstLastPara="1" rIns="91425" wrap="square" tIns="91425"/>
          <a:lstStyle>
            <a:lvl1pPr lvl="0">
              <a:spcBef>
                <a:spcPts val="0"/>
              </a:spcBef>
              <a:spcAft>
                <a:spcPts val="0"/>
              </a:spcAft>
              <a:buNone/>
              <a:defRPr/>
            </a:lvl1pPr>
          </a:lstStyle>
          <a:p/>
        </p:txBody>
      </p:sp>
      <p:sp>
        <p:nvSpPr>
          <p:cNvPr id="29" name="Shape 29" title="."/>
          <p:cNvSpPr/>
          <p:nvPr>
            <p:ph idx="18" type="pic"/>
          </p:nvPr>
        </p:nvSpPr>
        <p:spPr>
          <a:xfrm>
            <a:off x="2293235" y="9919751"/>
            <a:ext cx="2837563" cy="1407886"/>
          </a:xfrm>
          <a:prstGeom prst="rect">
            <a:avLst/>
          </a:prstGeom>
          <a:solidFill>
            <a:schemeClr val="lt1"/>
          </a:solidFill>
          <a:ln>
            <a:noFill/>
          </a:ln>
        </p:spPr>
        <p:txBody>
          <a:bodyPr anchorCtr="0" anchor="ctr" bIns="91425" lIns="91425" spcFirstLastPara="1" rIns="91425" wrap="square" tIns="91425"/>
          <a:lstStyle>
            <a:lvl1pPr lvl="0">
              <a:spcBef>
                <a:spcPts val="0"/>
              </a:spcBef>
              <a:spcAft>
                <a:spcPts val="0"/>
              </a:spcAft>
              <a:buNone/>
              <a:defRPr/>
            </a:lvl1pPr>
          </a:lstStyle>
          <a:p/>
        </p:txBody>
      </p:sp>
      <p:sp>
        <p:nvSpPr>
          <p:cNvPr id="30" name="Shape 30" title="."/>
          <p:cNvSpPr/>
          <p:nvPr>
            <p:ph idx="19" type="pic"/>
          </p:nvPr>
        </p:nvSpPr>
        <p:spPr>
          <a:xfrm>
            <a:off x="13652105" y="9919750"/>
            <a:ext cx="2927818" cy="1583821"/>
          </a:xfrm>
          <a:prstGeom prst="rect">
            <a:avLst/>
          </a:prstGeom>
          <a:solidFill>
            <a:schemeClr val="lt1"/>
          </a:solidFill>
          <a:ln>
            <a:noFill/>
          </a:ln>
        </p:spPr>
        <p:txBody>
          <a:bodyPr anchorCtr="0" anchor="ctr" bIns="91425" lIns="91425" spcFirstLastPara="1" rIns="91425" wrap="square" tIns="91425"/>
          <a:lstStyle>
            <a:lvl1pPr lvl="0">
              <a:spcBef>
                <a:spcPts val="0"/>
              </a:spcBef>
              <a:spcAft>
                <a:spcPts val="0"/>
              </a:spcAft>
              <a:buNone/>
              <a:defRPr/>
            </a:lvl1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ster #3" showMasterSp="0">
  <p:cSld name="Master #3">
    <p:bg>
      <p:bgPr>
        <a:gradFill>
          <a:gsLst>
            <a:gs pos="0">
              <a:srgbClr val="35414C"/>
            </a:gs>
            <a:gs pos="100000">
              <a:srgbClr val="42505D"/>
            </a:gs>
          </a:gsLst>
          <a:lin ang="5400000" scaled="0"/>
        </a:gradFill>
      </p:bgPr>
    </p:bg>
    <p:spTree>
      <p:nvGrpSpPr>
        <p:cNvPr id="31" name="Shape 31"/>
        <p:cNvGrpSpPr/>
        <p:nvPr/>
      </p:nvGrpSpPr>
      <p:grpSpPr>
        <a:xfrm>
          <a:off x="0" y="0"/>
          <a:ext cx="0" cy="0"/>
          <a:chOff x="0" y="0"/>
          <a:chExt cx="0" cy="0"/>
        </a:xfrm>
      </p:grpSpPr>
      <p:sp>
        <p:nvSpPr>
          <p:cNvPr id="32" name="Shape 32"/>
          <p:cNvSpPr/>
          <p:nvPr>
            <p:ph idx="2" type="pic"/>
          </p:nvPr>
        </p:nvSpPr>
        <p:spPr>
          <a:xfrm>
            <a:off x="0" y="0"/>
            <a:ext cx="24384001" cy="13716000"/>
          </a:xfrm>
          <a:prstGeom prst="rect">
            <a:avLst/>
          </a:prstGeom>
          <a:noFill/>
          <a:ln>
            <a:noFill/>
          </a:ln>
        </p:spPr>
        <p:txBody>
          <a:bodyPr anchorCtr="0" anchor="t" bIns="91425" lIns="91425" spcFirstLastPara="1" rIns="91425" wrap="square" tIns="91425"/>
          <a:lstStyle>
            <a:lvl1pPr indent="0" lvl="0" marL="0" marR="0" rtl="0" algn="ctr">
              <a:spcBef>
                <a:spcPts val="0"/>
              </a:spcBef>
              <a:spcAft>
                <a:spcPts val="0"/>
              </a:spcAft>
              <a:buSzPts val="1400"/>
              <a:buNone/>
              <a:defRPr b="0" i="0" sz="3600" u="none" cap="none" strike="noStrike">
                <a:latin typeface="Roboto"/>
                <a:ea typeface="Roboto"/>
                <a:cs typeface="Roboto"/>
                <a:sym typeface="Roboto"/>
              </a:defRPr>
            </a:lvl1pPr>
            <a:lvl2pPr indent="0" lvl="1" marL="457200" marR="0" rtl="0" algn="ctr">
              <a:spcBef>
                <a:spcPts val="0"/>
              </a:spcBef>
              <a:spcAft>
                <a:spcPts val="0"/>
              </a:spcAft>
              <a:buSzPts val="1400"/>
              <a:buNone/>
              <a:defRPr b="0" i="0" sz="3600" u="none" cap="none" strike="noStrike">
                <a:latin typeface="Roboto"/>
                <a:ea typeface="Roboto"/>
                <a:cs typeface="Roboto"/>
                <a:sym typeface="Roboto"/>
              </a:defRPr>
            </a:lvl2pPr>
            <a:lvl3pPr indent="0" lvl="2" marL="914400" marR="0" rtl="0" algn="ctr">
              <a:spcBef>
                <a:spcPts val="0"/>
              </a:spcBef>
              <a:spcAft>
                <a:spcPts val="0"/>
              </a:spcAft>
              <a:buSzPts val="1400"/>
              <a:buNone/>
              <a:defRPr b="0" i="0" sz="3600" u="none" cap="none" strike="noStrike">
                <a:latin typeface="Roboto"/>
                <a:ea typeface="Roboto"/>
                <a:cs typeface="Roboto"/>
                <a:sym typeface="Roboto"/>
              </a:defRPr>
            </a:lvl3pPr>
            <a:lvl4pPr indent="0" lvl="3" marL="1371600" marR="0" rtl="0" algn="ctr">
              <a:spcBef>
                <a:spcPts val="0"/>
              </a:spcBef>
              <a:spcAft>
                <a:spcPts val="0"/>
              </a:spcAft>
              <a:buSzPts val="1400"/>
              <a:buNone/>
              <a:defRPr b="0" i="0" sz="3600" u="none" cap="none" strike="noStrike">
                <a:latin typeface="Roboto"/>
                <a:ea typeface="Roboto"/>
                <a:cs typeface="Roboto"/>
                <a:sym typeface="Roboto"/>
              </a:defRPr>
            </a:lvl4pPr>
            <a:lvl5pPr indent="0" lvl="4" marL="1828800" marR="0" rtl="0" algn="ctr">
              <a:spcBef>
                <a:spcPts val="0"/>
              </a:spcBef>
              <a:spcAft>
                <a:spcPts val="0"/>
              </a:spcAft>
              <a:buSzPts val="1400"/>
              <a:buNone/>
              <a:defRPr b="0" i="0" sz="3600" u="none" cap="none" strike="noStrike">
                <a:latin typeface="Roboto"/>
                <a:ea typeface="Roboto"/>
                <a:cs typeface="Roboto"/>
                <a:sym typeface="Roboto"/>
              </a:defRPr>
            </a:lvl5pPr>
            <a:lvl6pPr indent="355600" lvl="5" marL="2286000" marR="0" rtl="0" algn="ctr">
              <a:spcBef>
                <a:spcPts val="0"/>
              </a:spcBef>
              <a:spcAft>
                <a:spcPts val="0"/>
              </a:spcAft>
              <a:buSzPts val="1400"/>
              <a:buNone/>
              <a:defRPr b="0" i="0" sz="3600" u="none" cap="none" strike="noStrike">
                <a:latin typeface="Roboto"/>
                <a:ea typeface="Roboto"/>
                <a:cs typeface="Roboto"/>
                <a:sym typeface="Roboto"/>
              </a:defRPr>
            </a:lvl6pPr>
            <a:lvl7pPr indent="711200" lvl="6" marL="2743200" marR="0" rtl="0" algn="ctr">
              <a:spcBef>
                <a:spcPts val="0"/>
              </a:spcBef>
              <a:spcAft>
                <a:spcPts val="0"/>
              </a:spcAft>
              <a:buSzPts val="1400"/>
              <a:buNone/>
              <a:defRPr b="0" i="0" sz="3600" u="none" cap="none" strike="noStrike">
                <a:latin typeface="Roboto"/>
                <a:ea typeface="Roboto"/>
                <a:cs typeface="Roboto"/>
                <a:sym typeface="Roboto"/>
              </a:defRPr>
            </a:lvl7pPr>
            <a:lvl8pPr indent="1066800" lvl="7" marL="3200400" marR="0" rtl="0" algn="ctr">
              <a:spcBef>
                <a:spcPts val="0"/>
              </a:spcBef>
              <a:spcAft>
                <a:spcPts val="0"/>
              </a:spcAft>
              <a:buSzPts val="1400"/>
              <a:buNone/>
              <a:defRPr b="0" i="0" sz="3600" u="none" cap="none" strike="noStrike">
                <a:latin typeface="Roboto"/>
                <a:ea typeface="Roboto"/>
                <a:cs typeface="Roboto"/>
                <a:sym typeface="Roboto"/>
              </a:defRPr>
            </a:lvl8pPr>
            <a:lvl9pPr indent="1422400" lvl="8" marL="3657600" marR="0" rtl="0" algn="ctr">
              <a:spcBef>
                <a:spcPts val="0"/>
              </a:spcBef>
              <a:spcAft>
                <a:spcPts val="0"/>
              </a:spcAft>
              <a:buSzPts val="1400"/>
              <a:buNone/>
              <a:defRPr b="0" i="0" sz="3600" u="none" cap="none" strike="noStrike">
                <a:latin typeface="Roboto"/>
                <a:ea typeface="Roboto"/>
                <a:cs typeface="Roboto"/>
                <a:sym typeface="Robo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mp; Subtitle">
  <p:cSld name="2_Title &amp; Subtitle">
    <p:spTree>
      <p:nvGrpSpPr>
        <p:cNvPr id="33" name="Shape 33"/>
        <p:cNvGrpSpPr/>
        <p:nvPr/>
      </p:nvGrpSpPr>
      <p:grpSpPr>
        <a:xfrm>
          <a:off x="0" y="0"/>
          <a:ext cx="0" cy="0"/>
          <a:chOff x="0" y="0"/>
          <a:chExt cx="0" cy="0"/>
        </a:xfrm>
      </p:grpSpPr>
      <p:sp>
        <p:nvSpPr>
          <p:cNvPr id="34" name="Shape 34"/>
          <p:cNvSpPr/>
          <p:nvPr>
            <p:ph idx="2" type="pic"/>
          </p:nvPr>
        </p:nvSpPr>
        <p:spPr>
          <a:xfrm>
            <a:off x="13722423" y="4922664"/>
            <a:ext cx="7553325" cy="5665787"/>
          </a:xfrm>
          <a:prstGeom prst="rect">
            <a:avLst/>
          </a:prstGeom>
          <a:noFill/>
          <a:ln>
            <a:noFill/>
          </a:ln>
        </p:spPr>
        <p:txBody>
          <a:bodyPr anchorCtr="0" anchor="t" bIns="91425" lIns="91425" spcFirstLastPara="1" rIns="91425" wrap="square" tIns="91425"/>
          <a:lstStyle>
            <a:lvl1pPr indent="0" lvl="0" marL="0" marR="0" rtl="0" algn="ctr">
              <a:spcBef>
                <a:spcPts val="0"/>
              </a:spcBef>
              <a:spcAft>
                <a:spcPts val="0"/>
              </a:spcAft>
              <a:buClr>
                <a:srgbClr val="000000"/>
              </a:buClr>
              <a:buSzPts val="1400"/>
              <a:buFont typeface="Roboto"/>
              <a:buNone/>
              <a:defRPr b="0" i="0" sz="3600" u="none" cap="none" strike="noStrike">
                <a:solidFill>
                  <a:srgbClr val="000000"/>
                </a:solidFill>
                <a:latin typeface="Roboto"/>
                <a:ea typeface="Roboto"/>
                <a:cs typeface="Roboto"/>
                <a:sym typeface="Roboto"/>
              </a:defRPr>
            </a:lvl1pPr>
            <a:lvl2pPr indent="0" lvl="1" marL="457200" marR="0" rtl="0" algn="ctr">
              <a:spcBef>
                <a:spcPts val="0"/>
              </a:spcBef>
              <a:spcAft>
                <a:spcPts val="0"/>
              </a:spcAft>
              <a:buSzPts val="1400"/>
              <a:buFont typeface="Roboto"/>
              <a:buNone/>
              <a:defRPr b="0" i="0" sz="3600" u="none" cap="none" strike="noStrike">
                <a:latin typeface="Roboto"/>
                <a:ea typeface="Roboto"/>
                <a:cs typeface="Roboto"/>
                <a:sym typeface="Roboto"/>
              </a:defRPr>
            </a:lvl2pPr>
            <a:lvl3pPr indent="0" lvl="2" marL="914400" marR="0" rtl="0" algn="ctr">
              <a:spcBef>
                <a:spcPts val="0"/>
              </a:spcBef>
              <a:spcAft>
                <a:spcPts val="0"/>
              </a:spcAft>
              <a:buSzPts val="1400"/>
              <a:buFont typeface="Roboto"/>
              <a:buNone/>
              <a:defRPr b="0" i="0" sz="3600" u="none" cap="none" strike="noStrike">
                <a:latin typeface="Roboto"/>
                <a:ea typeface="Roboto"/>
                <a:cs typeface="Roboto"/>
                <a:sym typeface="Roboto"/>
              </a:defRPr>
            </a:lvl3pPr>
            <a:lvl4pPr indent="0" lvl="3" marL="1371600" marR="0" rtl="0" algn="ctr">
              <a:spcBef>
                <a:spcPts val="0"/>
              </a:spcBef>
              <a:spcAft>
                <a:spcPts val="0"/>
              </a:spcAft>
              <a:buSzPts val="1400"/>
              <a:buFont typeface="Roboto"/>
              <a:buNone/>
              <a:defRPr b="0" i="0" sz="3600" u="none" cap="none" strike="noStrike">
                <a:latin typeface="Roboto"/>
                <a:ea typeface="Roboto"/>
                <a:cs typeface="Roboto"/>
                <a:sym typeface="Roboto"/>
              </a:defRPr>
            </a:lvl4pPr>
            <a:lvl5pPr indent="0" lvl="4" marL="1828800" marR="0" rtl="0" algn="ctr">
              <a:spcBef>
                <a:spcPts val="0"/>
              </a:spcBef>
              <a:spcAft>
                <a:spcPts val="0"/>
              </a:spcAft>
              <a:buSzPts val="1400"/>
              <a:buFont typeface="Roboto"/>
              <a:buNone/>
              <a:defRPr b="0" i="0" sz="3600" u="none" cap="none" strike="noStrike">
                <a:latin typeface="Roboto"/>
                <a:ea typeface="Roboto"/>
                <a:cs typeface="Roboto"/>
                <a:sym typeface="Roboto"/>
              </a:defRPr>
            </a:lvl5pPr>
            <a:lvl6pPr indent="355600" lvl="5" marL="2286000" marR="0" rtl="0" algn="ctr">
              <a:spcBef>
                <a:spcPts val="0"/>
              </a:spcBef>
              <a:spcAft>
                <a:spcPts val="0"/>
              </a:spcAft>
              <a:buSzPts val="1400"/>
              <a:buFont typeface="Roboto"/>
              <a:buNone/>
              <a:defRPr b="0" i="0" sz="3600" u="none" cap="none" strike="noStrike">
                <a:latin typeface="Roboto"/>
                <a:ea typeface="Roboto"/>
                <a:cs typeface="Roboto"/>
                <a:sym typeface="Roboto"/>
              </a:defRPr>
            </a:lvl6pPr>
            <a:lvl7pPr indent="711200" lvl="6" marL="2743200" marR="0" rtl="0" algn="ctr">
              <a:spcBef>
                <a:spcPts val="0"/>
              </a:spcBef>
              <a:spcAft>
                <a:spcPts val="0"/>
              </a:spcAft>
              <a:buSzPts val="1400"/>
              <a:buFont typeface="Roboto"/>
              <a:buNone/>
              <a:defRPr b="0" i="0" sz="3600" u="none" cap="none" strike="noStrike">
                <a:latin typeface="Roboto"/>
                <a:ea typeface="Roboto"/>
                <a:cs typeface="Roboto"/>
                <a:sym typeface="Roboto"/>
              </a:defRPr>
            </a:lvl7pPr>
            <a:lvl8pPr indent="1066800" lvl="7" marL="3200400" marR="0" rtl="0" algn="ctr">
              <a:spcBef>
                <a:spcPts val="0"/>
              </a:spcBef>
              <a:spcAft>
                <a:spcPts val="0"/>
              </a:spcAft>
              <a:buSzPts val="1400"/>
              <a:buFont typeface="Roboto"/>
              <a:buNone/>
              <a:defRPr b="0" i="0" sz="3600" u="none" cap="none" strike="noStrike">
                <a:latin typeface="Roboto"/>
                <a:ea typeface="Roboto"/>
                <a:cs typeface="Roboto"/>
                <a:sym typeface="Roboto"/>
              </a:defRPr>
            </a:lvl8pPr>
            <a:lvl9pPr indent="1422400" lvl="8" marL="3657600" marR="0" rtl="0" algn="ctr">
              <a:spcBef>
                <a:spcPts val="0"/>
              </a:spcBef>
              <a:spcAft>
                <a:spcPts val="0"/>
              </a:spcAft>
              <a:buSzPts val="1400"/>
              <a:buFont typeface="Roboto"/>
              <a:buNone/>
              <a:defRPr b="0" i="0" sz="3600" u="none" cap="none" strike="noStrike">
                <a:latin typeface="Roboto"/>
                <a:ea typeface="Roboto"/>
                <a:cs typeface="Roboto"/>
                <a:sym typeface="Roboto"/>
              </a:defRPr>
            </a:lvl9pPr>
          </a:lstStyle>
          <a:p/>
        </p:txBody>
      </p:sp>
      <p:sp>
        <p:nvSpPr>
          <p:cNvPr id="35" name="Shape 35"/>
          <p:cNvSpPr/>
          <p:nvPr>
            <p:ph idx="3" type="pic"/>
          </p:nvPr>
        </p:nvSpPr>
        <p:spPr>
          <a:xfrm>
            <a:off x="1543966" y="4922664"/>
            <a:ext cx="5207000" cy="4622800"/>
          </a:xfrm>
          <a:prstGeom prst="rect">
            <a:avLst/>
          </a:prstGeom>
          <a:noFill/>
          <a:ln>
            <a:noFill/>
          </a:ln>
        </p:spPr>
        <p:txBody>
          <a:bodyPr anchorCtr="0" anchor="t" bIns="91425" lIns="91425" spcFirstLastPara="1" rIns="91425" wrap="square" tIns="91425"/>
          <a:lstStyle>
            <a:lvl1pPr indent="0" lvl="0" marL="0" marR="0" rtl="0" algn="ctr">
              <a:spcBef>
                <a:spcPts val="0"/>
              </a:spcBef>
              <a:spcAft>
                <a:spcPts val="0"/>
              </a:spcAft>
              <a:buClr>
                <a:srgbClr val="000000"/>
              </a:buClr>
              <a:buSzPts val="1400"/>
              <a:buFont typeface="Roboto"/>
              <a:buNone/>
              <a:defRPr b="0" i="0" sz="3600" u="none" cap="none" strike="noStrike">
                <a:solidFill>
                  <a:srgbClr val="000000"/>
                </a:solidFill>
                <a:latin typeface="Roboto"/>
                <a:ea typeface="Roboto"/>
                <a:cs typeface="Roboto"/>
                <a:sym typeface="Roboto"/>
              </a:defRPr>
            </a:lvl1pPr>
            <a:lvl2pPr indent="0" lvl="1" marL="457200" marR="0" rtl="0" algn="ctr">
              <a:spcBef>
                <a:spcPts val="0"/>
              </a:spcBef>
              <a:spcAft>
                <a:spcPts val="0"/>
              </a:spcAft>
              <a:buSzPts val="1400"/>
              <a:buFont typeface="Roboto"/>
              <a:buNone/>
              <a:defRPr b="0" i="0" sz="3600" u="none" cap="none" strike="noStrike">
                <a:latin typeface="Roboto"/>
                <a:ea typeface="Roboto"/>
                <a:cs typeface="Roboto"/>
                <a:sym typeface="Roboto"/>
              </a:defRPr>
            </a:lvl2pPr>
            <a:lvl3pPr indent="0" lvl="2" marL="914400" marR="0" rtl="0" algn="ctr">
              <a:spcBef>
                <a:spcPts val="0"/>
              </a:spcBef>
              <a:spcAft>
                <a:spcPts val="0"/>
              </a:spcAft>
              <a:buSzPts val="1400"/>
              <a:buFont typeface="Roboto"/>
              <a:buNone/>
              <a:defRPr b="0" i="0" sz="3600" u="none" cap="none" strike="noStrike">
                <a:latin typeface="Roboto"/>
                <a:ea typeface="Roboto"/>
                <a:cs typeface="Roboto"/>
                <a:sym typeface="Roboto"/>
              </a:defRPr>
            </a:lvl3pPr>
            <a:lvl4pPr indent="0" lvl="3" marL="1371600" marR="0" rtl="0" algn="ctr">
              <a:spcBef>
                <a:spcPts val="0"/>
              </a:spcBef>
              <a:spcAft>
                <a:spcPts val="0"/>
              </a:spcAft>
              <a:buSzPts val="1400"/>
              <a:buFont typeface="Roboto"/>
              <a:buNone/>
              <a:defRPr b="0" i="0" sz="3600" u="none" cap="none" strike="noStrike">
                <a:latin typeface="Roboto"/>
                <a:ea typeface="Roboto"/>
                <a:cs typeface="Roboto"/>
                <a:sym typeface="Roboto"/>
              </a:defRPr>
            </a:lvl4pPr>
            <a:lvl5pPr indent="0" lvl="4" marL="1828800" marR="0" rtl="0" algn="ctr">
              <a:spcBef>
                <a:spcPts val="0"/>
              </a:spcBef>
              <a:spcAft>
                <a:spcPts val="0"/>
              </a:spcAft>
              <a:buSzPts val="1400"/>
              <a:buFont typeface="Roboto"/>
              <a:buNone/>
              <a:defRPr b="0" i="0" sz="3600" u="none" cap="none" strike="noStrike">
                <a:latin typeface="Roboto"/>
                <a:ea typeface="Roboto"/>
                <a:cs typeface="Roboto"/>
                <a:sym typeface="Roboto"/>
              </a:defRPr>
            </a:lvl5pPr>
            <a:lvl6pPr indent="355600" lvl="5" marL="2286000" marR="0" rtl="0" algn="ctr">
              <a:spcBef>
                <a:spcPts val="0"/>
              </a:spcBef>
              <a:spcAft>
                <a:spcPts val="0"/>
              </a:spcAft>
              <a:buSzPts val="1400"/>
              <a:buFont typeface="Roboto"/>
              <a:buNone/>
              <a:defRPr b="0" i="0" sz="3600" u="none" cap="none" strike="noStrike">
                <a:latin typeface="Roboto"/>
                <a:ea typeface="Roboto"/>
                <a:cs typeface="Roboto"/>
                <a:sym typeface="Roboto"/>
              </a:defRPr>
            </a:lvl6pPr>
            <a:lvl7pPr indent="711200" lvl="6" marL="2743200" marR="0" rtl="0" algn="ctr">
              <a:spcBef>
                <a:spcPts val="0"/>
              </a:spcBef>
              <a:spcAft>
                <a:spcPts val="0"/>
              </a:spcAft>
              <a:buSzPts val="1400"/>
              <a:buFont typeface="Roboto"/>
              <a:buNone/>
              <a:defRPr b="0" i="0" sz="3600" u="none" cap="none" strike="noStrike">
                <a:latin typeface="Roboto"/>
                <a:ea typeface="Roboto"/>
                <a:cs typeface="Roboto"/>
                <a:sym typeface="Roboto"/>
              </a:defRPr>
            </a:lvl7pPr>
            <a:lvl8pPr indent="1066800" lvl="7" marL="3200400" marR="0" rtl="0" algn="ctr">
              <a:spcBef>
                <a:spcPts val="0"/>
              </a:spcBef>
              <a:spcAft>
                <a:spcPts val="0"/>
              </a:spcAft>
              <a:buSzPts val="1400"/>
              <a:buFont typeface="Roboto"/>
              <a:buNone/>
              <a:defRPr b="0" i="0" sz="3600" u="none" cap="none" strike="noStrike">
                <a:latin typeface="Roboto"/>
                <a:ea typeface="Roboto"/>
                <a:cs typeface="Roboto"/>
                <a:sym typeface="Roboto"/>
              </a:defRPr>
            </a:lvl8pPr>
            <a:lvl9pPr indent="1422400" lvl="8" marL="3657600" marR="0" rtl="0" algn="ctr">
              <a:spcBef>
                <a:spcPts val="0"/>
              </a:spcBef>
              <a:spcAft>
                <a:spcPts val="0"/>
              </a:spcAft>
              <a:buSzPts val="1400"/>
              <a:buFont typeface="Roboto"/>
              <a:buNone/>
              <a:defRPr b="0" i="0" sz="3600" u="none" cap="none" strike="noStrike">
                <a:latin typeface="Roboto"/>
                <a:ea typeface="Roboto"/>
                <a:cs typeface="Roboto"/>
                <a:sym typeface="Roboto"/>
              </a:defRPr>
            </a:lvl9pPr>
          </a:lstStyle>
          <a:p/>
        </p:txBody>
      </p:sp>
      <p:sp>
        <p:nvSpPr>
          <p:cNvPr id="36" name="Shape 36"/>
          <p:cNvSpPr/>
          <p:nvPr>
            <p:ph idx="4" type="pic"/>
          </p:nvPr>
        </p:nvSpPr>
        <p:spPr>
          <a:xfrm>
            <a:off x="7616990" y="4922664"/>
            <a:ext cx="5219868" cy="4614076"/>
          </a:xfrm>
          <a:prstGeom prst="rect">
            <a:avLst/>
          </a:prstGeom>
          <a:noFill/>
          <a:ln>
            <a:noFill/>
          </a:ln>
        </p:spPr>
        <p:txBody>
          <a:bodyPr anchorCtr="0" anchor="t" bIns="91425" lIns="91425" spcFirstLastPara="1" rIns="91425" wrap="square" tIns="91425"/>
          <a:lstStyle>
            <a:lvl1pPr indent="0" lvl="0" marL="0" marR="0" rtl="0" algn="ctr">
              <a:spcBef>
                <a:spcPts val="0"/>
              </a:spcBef>
              <a:spcAft>
                <a:spcPts val="0"/>
              </a:spcAft>
              <a:buClr>
                <a:srgbClr val="000000"/>
              </a:buClr>
              <a:buSzPts val="1400"/>
              <a:buFont typeface="Roboto"/>
              <a:buNone/>
              <a:defRPr b="0" i="0" sz="3600" u="none" cap="none" strike="noStrike">
                <a:solidFill>
                  <a:srgbClr val="000000"/>
                </a:solidFill>
                <a:latin typeface="Roboto"/>
                <a:ea typeface="Roboto"/>
                <a:cs typeface="Roboto"/>
                <a:sym typeface="Roboto"/>
              </a:defRPr>
            </a:lvl1pPr>
            <a:lvl2pPr indent="0" lvl="1" marL="457200" marR="0" rtl="0" algn="ctr">
              <a:spcBef>
                <a:spcPts val="0"/>
              </a:spcBef>
              <a:spcAft>
                <a:spcPts val="0"/>
              </a:spcAft>
              <a:buSzPts val="1400"/>
              <a:buFont typeface="Roboto"/>
              <a:buNone/>
              <a:defRPr b="0" i="0" sz="3600" u="none" cap="none" strike="noStrike">
                <a:latin typeface="Roboto"/>
                <a:ea typeface="Roboto"/>
                <a:cs typeface="Roboto"/>
                <a:sym typeface="Roboto"/>
              </a:defRPr>
            </a:lvl2pPr>
            <a:lvl3pPr indent="0" lvl="2" marL="914400" marR="0" rtl="0" algn="ctr">
              <a:spcBef>
                <a:spcPts val="0"/>
              </a:spcBef>
              <a:spcAft>
                <a:spcPts val="0"/>
              </a:spcAft>
              <a:buSzPts val="1400"/>
              <a:buFont typeface="Roboto"/>
              <a:buNone/>
              <a:defRPr b="0" i="0" sz="3600" u="none" cap="none" strike="noStrike">
                <a:latin typeface="Roboto"/>
                <a:ea typeface="Roboto"/>
                <a:cs typeface="Roboto"/>
                <a:sym typeface="Roboto"/>
              </a:defRPr>
            </a:lvl3pPr>
            <a:lvl4pPr indent="0" lvl="3" marL="1371600" marR="0" rtl="0" algn="ctr">
              <a:spcBef>
                <a:spcPts val="0"/>
              </a:spcBef>
              <a:spcAft>
                <a:spcPts val="0"/>
              </a:spcAft>
              <a:buSzPts val="1400"/>
              <a:buFont typeface="Roboto"/>
              <a:buNone/>
              <a:defRPr b="0" i="0" sz="3600" u="none" cap="none" strike="noStrike">
                <a:latin typeface="Roboto"/>
                <a:ea typeface="Roboto"/>
                <a:cs typeface="Roboto"/>
                <a:sym typeface="Roboto"/>
              </a:defRPr>
            </a:lvl4pPr>
            <a:lvl5pPr indent="0" lvl="4" marL="1828800" marR="0" rtl="0" algn="ctr">
              <a:spcBef>
                <a:spcPts val="0"/>
              </a:spcBef>
              <a:spcAft>
                <a:spcPts val="0"/>
              </a:spcAft>
              <a:buSzPts val="1400"/>
              <a:buFont typeface="Roboto"/>
              <a:buNone/>
              <a:defRPr b="0" i="0" sz="3600" u="none" cap="none" strike="noStrike">
                <a:latin typeface="Roboto"/>
                <a:ea typeface="Roboto"/>
                <a:cs typeface="Roboto"/>
                <a:sym typeface="Roboto"/>
              </a:defRPr>
            </a:lvl5pPr>
            <a:lvl6pPr indent="355600" lvl="5" marL="2286000" marR="0" rtl="0" algn="ctr">
              <a:spcBef>
                <a:spcPts val="0"/>
              </a:spcBef>
              <a:spcAft>
                <a:spcPts val="0"/>
              </a:spcAft>
              <a:buSzPts val="1400"/>
              <a:buFont typeface="Roboto"/>
              <a:buNone/>
              <a:defRPr b="0" i="0" sz="3600" u="none" cap="none" strike="noStrike">
                <a:latin typeface="Roboto"/>
                <a:ea typeface="Roboto"/>
                <a:cs typeface="Roboto"/>
                <a:sym typeface="Roboto"/>
              </a:defRPr>
            </a:lvl6pPr>
            <a:lvl7pPr indent="711200" lvl="6" marL="2743200" marR="0" rtl="0" algn="ctr">
              <a:spcBef>
                <a:spcPts val="0"/>
              </a:spcBef>
              <a:spcAft>
                <a:spcPts val="0"/>
              </a:spcAft>
              <a:buSzPts val="1400"/>
              <a:buFont typeface="Roboto"/>
              <a:buNone/>
              <a:defRPr b="0" i="0" sz="3600" u="none" cap="none" strike="noStrike">
                <a:latin typeface="Roboto"/>
                <a:ea typeface="Roboto"/>
                <a:cs typeface="Roboto"/>
                <a:sym typeface="Roboto"/>
              </a:defRPr>
            </a:lvl7pPr>
            <a:lvl8pPr indent="1066800" lvl="7" marL="3200400" marR="0" rtl="0" algn="ctr">
              <a:spcBef>
                <a:spcPts val="0"/>
              </a:spcBef>
              <a:spcAft>
                <a:spcPts val="0"/>
              </a:spcAft>
              <a:buSzPts val="1400"/>
              <a:buFont typeface="Roboto"/>
              <a:buNone/>
              <a:defRPr b="0" i="0" sz="3600" u="none" cap="none" strike="noStrike">
                <a:latin typeface="Roboto"/>
                <a:ea typeface="Roboto"/>
                <a:cs typeface="Roboto"/>
                <a:sym typeface="Roboto"/>
              </a:defRPr>
            </a:lvl8pPr>
            <a:lvl9pPr indent="1422400" lvl="8" marL="3657600" marR="0" rtl="0" algn="ctr">
              <a:spcBef>
                <a:spcPts val="0"/>
              </a:spcBef>
              <a:spcAft>
                <a:spcPts val="0"/>
              </a:spcAft>
              <a:buSzPts val="1400"/>
              <a:buFont typeface="Roboto"/>
              <a:buNone/>
              <a:defRPr b="0" i="0" sz="3600" u="none" cap="none" strike="noStrike">
                <a:latin typeface="Roboto"/>
                <a:ea typeface="Roboto"/>
                <a:cs typeface="Roboto"/>
                <a:sym typeface="Roboto"/>
              </a:defRPr>
            </a:lvl9pPr>
          </a:lstStyle>
          <a:p/>
        </p:txBody>
      </p:sp>
      <p:sp>
        <p:nvSpPr>
          <p:cNvPr id="37" name="Shape 37"/>
          <p:cNvSpPr/>
          <p:nvPr>
            <p:ph idx="5" type="pic"/>
          </p:nvPr>
        </p:nvSpPr>
        <p:spPr>
          <a:xfrm>
            <a:off x="4956962" y="4922664"/>
            <a:ext cx="4473574" cy="4473574"/>
          </a:xfrm>
          <a:prstGeom prst="ellipse">
            <a:avLst/>
          </a:prstGeom>
          <a:noFill/>
          <a:ln>
            <a:noFill/>
          </a:ln>
        </p:spPr>
        <p:txBody>
          <a:bodyPr anchorCtr="0" anchor="t" bIns="91425" lIns="91425" spcFirstLastPara="1" rIns="91425" wrap="square" tIns="91425"/>
          <a:lstStyle>
            <a:lvl1pPr indent="0" lvl="0" marL="0" marR="0" rtl="0" algn="ctr">
              <a:spcBef>
                <a:spcPts val="0"/>
              </a:spcBef>
              <a:spcAft>
                <a:spcPts val="0"/>
              </a:spcAft>
              <a:buClr>
                <a:srgbClr val="000000"/>
              </a:buClr>
              <a:buSzPts val="1400"/>
              <a:buFont typeface="Roboto"/>
              <a:buNone/>
              <a:defRPr b="0" i="0" sz="3600" u="none" cap="none" strike="noStrike">
                <a:solidFill>
                  <a:srgbClr val="000000"/>
                </a:solidFill>
                <a:latin typeface="Roboto"/>
                <a:ea typeface="Roboto"/>
                <a:cs typeface="Roboto"/>
                <a:sym typeface="Roboto"/>
              </a:defRPr>
            </a:lvl1pPr>
            <a:lvl2pPr indent="0" lvl="1" marL="457200" marR="0" rtl="0" algn="ctr">
              <a:spcBef>
                <a:spcPts val="0"/>
              </a:spcBef>
              <a:spcAft>
                <a:spcPts val="0"/>
              </a:spcAft>
              <a:buSzPts val="1400"/>
              <a:buFont typeface="Roboto"/>
              <a:buNone/>
              <a:defRPr b="0" i="0" sz="3600" u="none" cap="none" strike="noStrike">
                <a:latin typeface="Roboto"/>
                <a:ea typeface="Roboto"/>
                <a:cs typeface="Roboto"/>
                <a:sym typeface="Roboto"/>
              </a:defRPr>
            </a:lvl2pPr>
            <a:lvl3pPr indent="0" lvl="2" marL="914400" marR="0" rtl="0" algn="ctr">
              <a:spcBef>
                <a:spcPts val="0"/>
              </a:spcBef>
              <a:spcAft>
                <a:spcPts val="0"/>
              </a:spcAft>
              <a:buSzPts val="1400"/>
              <a:buFont typeface="Roboto"/>
              <a:buNone/>
              <a:defRPr b="0" i="0" sz="3600" u="none" cap="none" strike="noStrike">
                <a:latin typeface="Roboto"/>
                <a:ea typeface="Roboto"/>
                <a:cs typeface="Roboto"/>
                <a:sym typeface="Roboto"/>
              </a:defRPr>
            </a:lvl3pPr>
            <a:lvl4pPr indent="0" lvl="3" marL="1371600" marR="0" rtl="0" algn="ctr">
              <a:spcBef>
                <a:spcPts val="0"/>
              </a:spcBef>
              <a:spcAft>
                <a:spcPts val="0"/>
              </a:spcAft>
              <a:buSzPts val="1400"/>
              <a:buFont typeface="Roboto"/>
              <a:buNone/>
              <a:defRPr b="0" i="0" sz="3600" u="none" cap="none" strike="noStrike">
                <a:latin typeface="Roboto"/>
                <a:ea typeface="Roboto"/>
                <a:cs typeface="Roboto"/>
                <a:sym typeface="Roboto"/>
              </a:defRPr>
            </a:lvl4pPr>
            <a:lvl5pPr indent="0" lvl="4" marL="1828800" marR="0" rtl="0" algn="ctr">
              <a:spcBef>
                <a:spcPts val="0"/>
              </a:spcBef>
              <a:spcAft>
                <a:spcPts val="0"/>
              </a:spcAft>
              <a:buSzPts val="1400"/>
              <a:buFont typeface="Roboto"/>
              <a:buNone/>
              <a:defRPr b="0" i="0" sz="3600" u="none" cap="none" strike="noStrike">
                <a:latin typeface="Roboto"/>
                <a:ea typeface="Roboto"/>
                <a:cs typeface="Roboto"/>
                <a:sym typeface="Roboto"/>
              </a:defRPr>
            </a:lvl5pPr>
            <a:lvl6pPr indent="355600" lvl="5" marL="2286000" marR="0" rtl="0" algn="ctr">
              <a:spcBef>
                <a:spcPts val="0"/>
              </a:spcBef>
              <a:spcAft>
                <a:spcPts val="0"/>
              </a:spcAft>
              <a:buSzPts val="1400"/>
              <a:buFont typeface="Roboto"/>
              <a:buNone/>
              <a:defRPr b="0" i="0" sz="3600" u="none" cap="none" strike="noStrike">
                <a:latin typeface="Roboto"/>
                <a:ea typeface="Roboto"/>
                <a:cs typeface="Roboto"/>
                <a:sym typeface="Roboto"/>
              </a:defRPr>
            </a:lvl6pPr>
            <a:lvl7pPr indent="711200" lvl="6" marL="2743200" marR="0" rtl="0" algn="ctr">
              <a:spcBef>
                <a:spcPts val="0"/>
              </a:spcBef>
              <a:spcAft>
                <a:spcPts val="0"/>
              </a:spcAft>
              <a:buSzPts val="1400"/>
              <a:buFont typeface="Roboto"/>
              <a:buNone/>
              <a:defRPr b="0" i="0" sz="3600" u="none" cap="none" strike="noStrike">
                <a:latin typeface="Roboto"/>
                <a:ea typeface="Roboto"/>
                <a:cs typeface="Roboto"/>
                <a:sym typeface="Roboto"/>
              </a:defRPr>
            </a:lvl7pPr>
            <a:lvl8pPr indent="1066800" lvl="7" marL="3200400" marR="0" rtl="0" algn="ctr">
              <a:spcBef>
                <a:spcPts val="0"/>
              </a:spcBef>
              <a:spcAft>
                <a:spcPts val="0"/>
              </a:spcAft>
              <a:buSzPts val="1400"/>
              <a:buFont typeface="Roboto"/>
              <a:buNone/>
              <a:defRPr b="0" i="0" sz="3600" u="none" cap="none" strike="noStrike">
                <a:latin typeface="Roboto"/>
                <a:ea typeface="Roboto"/>
                <a:cs typeface="Roboto"/>
                <a:sym typeface="Roboto"/>
              </a:defRPr>
            </a:lvl8pPr>
            <a:lvl9pPr indent="1422400" lvl="8" marL="3657600" marR="0" rtl="0" algn="ctr">
              <a:spcBef>
                <a:spcPts val="0"/>
              </a:spcBef>
              <a:spcAft>
                <a:spcPts val="0"/>
              </a:spcAft>
              <a:buSzPts val="1400"/>
              <a:buFont typeface="Roboto"/>
              <a:buNone/>
              <a:defRPr b="0" i="0" sz="3600" u="none" cap="none" strike="noStrike">
                <a:latin typeface="Roboto"/>
                <a:ea typeface="Roboto"/>
                <a:cs typeface="Roboto"/>
                <a:sym typeface="Roboto"/>
              </a:defRPr>
            </a:lvl9pPr>
          </a:lstStyle>
          <a:p/>
        </p:txBody>
      </p:sp>
      <p:sp>
        <p:nvSpPr>
          <p:cNvPr id="38" name="Shape 38" title="."/>
          <p:cNvSpPr/>
          <p:nvPr>
            <p:ph idx="6" type="pic"/>
          </p:nvPr>
        </p:nvSpPr>
        <p:spPr>
          <a:xfrm>
            <a:off x="2692400" y="8026400"/>
            <a:ext cx="2857499" cy="1625599"/>
          </a:xfrm>
          <a:prstGeom prst="rect">
            <a:avLst/>
          </a:prstGeom>
          <a:solidFill>
            <a:srgbClr val="A1A6AB"/>
          </a:solidFill>
          <a:ln>
            <a:noFill/>
          </a:ln>
        </p:spPr>
        <p:txBody>
          <a:bodyPr anchorCtr="0" anchor="ctr" bIns="91425" lIns="91425" spcFirstLastPara="1" rIns="91425" wrap="square" tIns="91425"/>
          <a:lstStyle>
            <a:lvl1pPr indent="0" lvl="0" marL="0" marR="0" rtl="0" algn="ctr">
              <a:spcBef>
                <a:spcPts val="0"/>
              </a:spcBef>
              <a:spcAft>
                <a:spcPts val="0"/>
              </a:spcAft>
              <a:buSzPts val="1400"/>
              <a:buFont typeface="Roboto"/>
              <a:buNone/>
              <a:defRPr b="0" i="0" sz="3600" u="none" cap="none" strike="noStrike">
                <a:latin typeface="Roboto"/>
                <a:ea typeface="Roboto"/>
                <a:cs typeface="Roboto"/>
                <a:sym typeface="Roboto"/>
              </a:defRPr>
            </a:lvl1pPr>
            <a:lvl2pPr indent="0" lvl="1" marL="457200" marR="0" rtl="0" algn="ctr">
              <a:spcBef>
                <a:spcPts val="0"/>
              </a:spcBef>
              <a:spcAft>
                <a:spcPts val="0"/>
              </a:spcAft>
              <a:buSzPts val="1400"/>
              <a:buNone/>
              <a:defRPr b="0" i="0" sz="3600" u="none" cap="none" strike="noStrike">
                <a:latin typeface="Roboto"/>
                <a:ea typeface="Roboto"/>
                <a:cs typeface="Roboto"/>
                <a:sym typeface="Roboto"/>
              </a:defRPr>
            </a:lvl2pPr>
            <a:lvl3pPr indent="0" lvl="2" marL="914400" marR="0" rtl="0" algn="ctr">
              <a:spcBef>
                <a:spcPts val="0"/>
              </a:spcBef>
              <a:spcAft>
                <a:spcPts val="0"/>
              </a:spcAft>
              <a:buSzPts val="1400"/>
              <a:buNone/>
              <a:defRPr b="0" i="0" sz="3600" u="none" cap="none" strike="noStrike">
                <a:latin typeface="Roboto"/>
                <a:ea typeface="Roboto"/>
                <a:cs typeface="Roboto"/>
                <a:sym typeface="Roboto"/>
              </a:defRPr>
            </a:lvl3pPr>
            <a:lvl4pPr indent="0" lvl="3" marL="1371600" marR="0" rtl="0" algn="ctr">
              <a:spcBef>
                <a:spcPts val="0"/>
              </a:spcBef>
              <a:spcAft>
                <a:spcPts val="0"/>
              </a:spcAft>
              <a:buSzPts val="1400"/>
              <a:buNone/>
              <a:defRPr b="0" i="0" sz="3600" u="none" cap="none" strike="noStrike">
                <a:latin typeface="Roboto"/>
                <a:ea typeface="Roboto"/>
                <a:cs typeface="Roboto"/>
                <a:sym typeface="Roboto"/>
              </a:defRPr>
            </a:lvl4pPr>
            <a:lvl5pPr indent="0" lvl="4" marL="1828800" marR="0" rtl="0" algn="ctr">
              <a:spcBef>
                <a:spcPts val="0"/>
              </a:spcBef>
              <a:spcAft>
                <a:spcPts val="0"/>
              </a:spcAft>
              <a:buSzPts val="1400"/>
              <a:buNone/>
              <a:defRPr b="0" i="0" sz="3600" u="none" cap="none" strike="noStrike">
                <a:latin typeface="Roboto"/>
                <a:ea typeface="Roboto"/>
                <a:cs typeface="Roboto"/>
                <a:sym typeface="Roboto"/>
              </a:defRPr>
            </a:lvl5pPr>
            <a:lvl6pPr indent="355600" lvl="5" marL="2286000" marR="0" rtl="0" algn="ctr">
              <a:spcBef>
                <a:spcPts val="0"/>
              </a:spcBef>
              <a:spcAft>
                <a:spcPts val="0"/>
              </a:spcAft>
              <a:buSzPts val="1400"/>
              <a:buNone/>
              <a:defRPr b="0" i="0" sz="3600" u="none" cap="none" strike="noStrike">
                <a:latin typeface="Roboto"/>
                <a:ea typeface="Roboto"/>
                <a:cs typeface="Roboto"/>
                <a:sym typeface="Roboto"/>
              </a:defRPr>
            </a:lvl6pPr>
            <a:lvl7pPr indent="711200" lvl="6" marL="2743200" marR="0" rtl="0" algn="ctr">
              <a:spcBef>
                <a:spcPts val="0"/>
              </a:spcBef>
              <a:spcAft>
                <a:spcPts val="0"/>
              </a:spcAft>
              <a:buSzPts val="1400"/>
              <a:buNone/>
              <a:defRPr b="0" i="0" sz="3600" u="none" cap="none" strike="noStrike">
                <a:latin typeface="Roboto"/>
                <a:ea typeface="Roboto"/>
                <a:cs typeface="Roboto"/>
                <a:sym typeface="Roboto"/>
              </a:defRPr>
            </a:lvl7pPr>
            <a:lvl8pPr indent="1066800" lvl="7" marL="3200400" marR="0" rtl="0" algn="ctr">
              <a:spcBef>
                <a:spcPts val="0"/>
              </a:spcBef>
              <a:spcAft>
                <a:spcPts val="0"/>
              </a:spcAft>
              <a:buSzPts val="1400"/>
              <a:buNone/>
              <a:defRPr b="0" i="0" sz="3600" u="none" cap="none" strike="noStrike">
                <a:latin typeface="Roboto"/>
                <a:ea typeface="Roboto"/>
                <a:cs typeface="Roboto"/>
                <a:sym typeface="Roboto"/>
              </a:defRPr>
            </a:lvl8pPr>
            <a:lvl9pPr indent="1422400" lvl="8" marL="3657600" marR="0" rtl="0" algn="ctr">
              <a:spcBef>
                <a:spcPts val="0"/>
              </a:spcBef>
              <a:spcAft>
                <a:spcPts val="0"/>
              </a:spcAft>
              <a:buSzPts val="1400"/>
              <a:buNone/>
              <a:defRPr b="0" i="0" sz="3600" u="none" cap="none" strike="noStrike">
                <a:latin typeface="Roboto"/>
                <a:ea typeface="Roboto"/>
                <a:cs typeface="Roboto"/>
                <a:sym typeface="Roboto"/>
              </a:defRPr>
            </a:lvl9pPr>
          </a:lstStyle>
          <a:p/>
        </p:txBody>
      </p:sp>
      <p:sp>
        <p:nvSpPr>
          <p:cNvPr id="39" name="Shape 39" title="."/>
          <p:cNvSpPr/>
          <p:nvPr>
            <p:ph idx="7" type="pic"/>
          </p:nvPr>
        </p:nvSpPr>
        <p:spPr>
          <a:xfrm>
            <a:off x="6634843" y="8026400"/>
            <a:ext cx="2857499" cy="1625599"/>
          </a:xfrm>
          <a:prstGeom prst="rect">
            <a:avLst/>
          </a:prstGeom>
          <a:solidFill>
            <a:srgbClr val="A1A6AB"/>
          </a:solidFill>
          <a:ln>
            <a:noFill/>
          </a:ln>
        </p:spPr>
        <p:txBody>
          <a:bodyPr anchorCtr="0" anchor="ctr" bIns="91425" lIns="91425" spcFirstLastPara="1" rIns="91425" wrap="square" tIns="91425"/>
          <a:lstStyle>
            <a:lvl1pPr indent="0" lvl="0" marL="0" marR="0" rtl="0" algn="ctr">
              <a:spcBef>
                <a:spcPts val="0"/>
              </a:spcBef>
              <a:spcAft>
                <a:spcPts val="0"/>
              </a:spcAft>
              <a:buSzPts val="1400"/>
              <a:buFont typeface="Roboto"/>
              <a:buNone/>
              <a:defRPr b="0" i="0" sz="3600" u="none" cap="none" strike="noStrike">
                <a:latin typeface="Roboto"/>
                <a:ea typeface="Roboto"/>
                <a:cs typeface="Roboto"/>
                <a:sym typeface="Roboto"/>
              </a:defRPr>
            </a:lvl1pPr>
            <a:lvl2pPr indent="0" lvl="1" marL="457200" marR="0" rtl="0" algn="ctr">
              <a:spcBef>
                <a:spcPts val="0"/>
              </a:spcBef>
              <a:spcAft>
                <a:spcPts val="0"/>
              </a:spcAft>
              <a:buSzPts val="1400"/>
              <a:buNone/>
              <a:defRPr b="0" i="0" sz="3600" u="none" cap="none" strike="noStrike">
                <a:latin typeface="Roboto"/>
                <a:ea typeface="Roboto"/>
                <a:cs typeface="Roboto"/>
                <a:sym typeface="Roboto"/>
              </a:defRPr>
            </a:lvl2pPr>
            <a:lvl3pPr indent="0" lvl="2" marL="914400" marR="0" rtl="0" algn="ctr">
              <a:spcBef>
                <a:spcPts val="0"/>
              </a:spcBef>
              <a:spcAft>
                <a:spcPts val="0"/>
              </a:spcAft>
              <a:buSzPts val="1400"/>
              <a:buNone/>
              <a:defRPr b="0" i="0" sz="3600" u="none" cap="none" strike="noStrike">
                <a:latin typeface="Roboto"/>
                <a:ea typeface="Roboto"/>
                <a:cs typeface="Roboto"/>
                <a:sym typeface="Roboto"/>
              </a:defRPr>
            </a:lvl3pPr>
            <a:lvl4pPr indent="0" lvl="3" marL="1371600" marR="0" rtl="0" algn="ctr">
              <a:spcBef>
                <a:spcPts val="0"/>
              </a:spcBef>
              <a:spcAft>
                <a:spcPts val="0"/>
              </a:spcAft>
              <a:buSzPts val="1400"/>
              <a:buNone/>
              <a:defRPr b="0" i="0" sz="3600" u="none" cap="none" strike="noStrike">
                <a:latin typeface="Roboto"/>
                <a:ea typeface="Roboto"/>
                <a:cs typeface="Roboto"/>
                <a:sym typeface="Roboto"/>
              </a:defRPr>
            </a:lvl4pPr>
            <a:lvl5pPr indent="0" lvl="4" marL="1828800" marR="0" rtl="0" algn="ctr">
              <a:spcBef>
                <a:spcPts val="0"/>
              </a:spcBef>
              <a:spcAft>
                <a:spcPts val="0"/>
              </a:spcAft>
              <a:buSzPts val="1400"/>
              <a:buNone/>
              <a:defRPr b="0" i="0" sz="3600" u="none" cap="none" strike="noStrike">
                <a:latin typeface="Roboto"/>
                <a:ea typeface="Roboto"/>
                <a:cs typeface="Roboto"/>
                <a:sym typeface="Roboto"/>
              </a:defRPr>
            </a:lvl5pPr>
            <a:lvl6pPr indent="355600" lvl="5" marL="2286000" marR="0" rtl="0" algn="ctr">
              <a:spcBef>
                <a:spcPts val="0"/>
              </a:spcBef>
              <a:spcAft>
                <a:spcPts val="0"/>
              </a:spcAft>
              <a:buSzPts val="1400"/>
              <a:buNone/>
              <a:defRPr b="0" i="0" sz="3600" u="none" cap="none" strike="noStrike">
                <a:latin typeface="Roboto"/>
                <a:ea typeface="Roboto"/>
                <a:cs typeface="Roboto"/>
                <a:sym typeface="Roboto"/>
              </a:defRPr>
            </a:lvl6pPr>
            <a:lvl7pPr indent="711200" lvl="6" marL="2743200" marR="0" rtl="0" algn="ctr">
              <a:spcBef>
                <a:spcPts val="0"/>
              </a:spcBef>
              <a:spcAft>
                <a:spcPts val="0"/>
              </a:spcAft>
              <a:buSzPts val="1400"/>
              <a:buNone/>
              <a:defRPr b="0" i="0" sz="3600" u="none" cap="none" strike="noStrike">
                <a:latin typeface="Roboto"/>
                <a:ea typeface="Roboto"/>
                <a:cs typeface="Roboto"/>
                <a:sym typeface="Roboto"/>
              </a:defRPr>
            </a:lvl7pPr>
            <a:lvl8pPr indent="1066800" lvl="7" marL="3200400" marR="0" rtl="0" algn="ctr">
              <a:spcBef>
                <a:spcPts val="0"/>
              </a:spcBef>
              <a:spcAft>
                <a:spcPts val="0"/>
              </a:spcAft>
              <a:buSzPts val="1400"/>
              <a:buNone/>
              <a:defRPr b="0" i="0" sz="3600" u="none" cap="none" strike="noStrike">
                <a:latin typeface="Roboto"/>
                <a:ea typeface="Roboto"/>
                <a:cs typeface="Roboto"/>
                <a:sym typeface="Roboto"/>
              </a:defRPr>
            </a:lvl8pPr>
            <a:lvl9pPr indent="1422400" lvl="8" marL="3657600" marR="0" rtl="0" algn="ctr">
              <a:spcBef>
                <a:spcPts val="0"/>
              </a:spcBef>
              <a:spcAft>
                <a:spcPts val="0"/>
              </a:spcAft>
              <a:buSzPts val="1400"/>
              <a:buNone/>
              <a:defRPr b="0" i="0" sz="3600" u="none" cap="none" strike="noStrike">
                <a:latin typeface="Roboto"/>
                <a:ea typeface="Roboto"/>
                <a:cs typeface="Roboto"/>
                <a:sym typeface="Roboto"/>
              </a:defRPr>
            </a:lvl9pPr>
          </a:lstStyle>
          <a:p/>
        </p:txBody>
      </p:sp>
      <p:sp>
        <p:nvSpPr>
          <p:cNvPr id="40" name="Shape 40" title="."/>
          <p:cNvSpPr/>
          <p:nvPr>
            <p:ph idx="8" type="pic"/>
          </p:nvPr>
        </p:nvSpPr>
        <p:spPr>
          <a:xfrm>
            <a:off x="10692492" y="8043635"/>
            <a:ext cx="2857499" cy="1625599"/>
          </a:xfrm>
          <a:prstGeom prst="rect">
            <a:avLst/>
          </a:prstGeom>
          <a:solidFill>
            <a:srgbClr val="A1A6AB"/>
          </a:solidFill>
          <a:ln>
            <a:noFill/>
          </a:ln>
        </p:spPr>
        <p:txBody>
          <a:bodyPr anchorCtr="0" anchor="ctr" bIns="91425" lIns="91425" spcFirstLastPara="1" rIns="91425" wrap="square" tIns="91425"/>
          <a:lstStyle>
            <a:lvl1pPr indent="0" lvl="0" marL="0" marR="0" rtl="0" algn="ctr">
              <a:spcBef>
                <a:spcPts val="0"/>
              </a:spcBef>
              <a:spcAft>
                <a:spcPts val="0"/>
              </a:spcAft>
              <a:buSzPts val="1400"/>
              <a:buFont typeface="Roboto"/>
              <a:buNone/>
              <a:defRPr b="0" i="0" sz="3600" u="none" cap="none" strike="noStrike">
                <a:latin typeface="Roboto"/>
                <a:ea typeface="Roboto"/>
                <a:cs typeface="Roboto"/>
                <a:sym typeface="Roboto"/>
              </a:defRPr>
            </a:lvl1pPr>
            <a:lvl2pPr indent="0" lvl="1" marL="457200" marR="0" rtl="0" algn="ctr">
              <a:spcBef>
                <a:spcPts val="0"/>
              </a:spcBef>
              <a:spcAft>
                <a:spcPts val="0"/>
              </a:spcAft>
              <a:buSzPts val="1400"/>
              <a:buNone/>
              <a:defRPr b="0" i="0" sz="3600" u="none" cap="none" strike="noStrike">
                <a:latin typeface="Roboto"/>
                <a:ea typeface="Roboto"/>
                <a:cs typeface="Roboto"/>
                <a:sym typeface="Roboto"/>
              </a:defRPr>
            </a:lvl2pPr>
            <a:lvl3pPr indent="0" lvl="2" marL="914400" marR="0" rtl="0" algn="ctr">
              <a:spcBef>
                <a:spcPts val="0"/>
              </a:spcBef>
              <a:spcAft>
                <a:spcPts val="0"/>
              </a:spcAft>
              <a:buSzPts val="1400"/>
              <a:buNone/>
              <a:defRPr b="0" i="0" sz="3600" u="none" cap="none" strike="noStrike">
                <a:latin typeface="Roboto"/>
                <a:ea typeface="Roboto"/>
                <a:cs typeface="Roboto"/>
                <a:sym typeface="Roboto"/>
              </a:defRPr>
            </a:lvl3pPr>
            <a:lvl4pPr indent="0" lvl="3" marL="1371600" marR="0" rtl="0" algn="ctr">
              <a:spcBef>
                <a:spcPts val="0"/>
              </a:spcBef>
              <a:spcAft>
                <a:spcPts val="0"/>
              </a:spcAft>
              <a:buSzPts val="1400"/>
              <a:buNone/>
              <a:defRPr b="0" i="0" sz="3600" u="none" cap="none" strike="noStrike">
                <a:latin typeface="Roboto"/>
                <a:ea typeface="Roboto"/>
                <a:cs typeface="Roboto"/>
                <a:sym typeface="Roboto"/>
              </a:defRPr>
            </a:lvl4pPr>
            <a:lvl5pPr indent="0" lvl="4" marL="1828800" marR="0" rtl="0" algn="ctr">
              <a:spcBef>
                <a:spcPts val="0"/>
              </a:spcBef>
              <a:spcAft>
                <a:spcPts val="0"/>
              </a:spcAft>
              <a:buSzPts val="1400"/>
              <a:buNone/>
              <a:defRPr b="0" i="0" sz="3600" u="none" cap="none" strike="noStrike">
                <a:latin typeface="Roboto"/>
                <a:ea typeface="Roboto"/>
                <a:cs typeface="Roboto"/>
                <a:sym typeface="Roboto"/>
              </a:defRPr>
            </a:lvl5pPr>
            <a:lvl6pPr indent="355600" lvl="5" marL="2286000" marR="0" rtl="0" algn="ctr">
              <a:spcBef>
                <a:spcPts val="0"/>
              </a:spcBef>
              <a:spcAft>
                <a:spcPts val="0"/>
              </a:spcAft>
              <a:buSzPts val="1400"/>
              <a:buNone/>
              <a:defRPr b="0" i="0" sz="3600" u="none" cap="none" strike="noStrike">
                <a:latin typeface="Roboto"/>
                <a:ea typeface="Roboto"/>
                <a:cs typeface="Roboto"/>
                <a:sym typeface="Roboto"/>
              </a:defRPr>
            </a:lvl6pPr>
            <a:lvl7pPr indent="711200" lvl="6" marL="2743200" marR="0" rtl="0" algn="ctr">
              <a:spcBef>
                <a:spcPts val="0"/>
              </a:spcBef>
              <a:spcAft>
                <a:spcPts val="0"/>
              </a:spcAft>
              <a:buSzPts val="1400"/>
              <a:buNone/>
              <a:defRPr b="0" i="0" sz="3600" u="none" cap="none" strike="noStrike">
                <a:latin typeface="Roboto"/>
                <a:ea typeface="Roboto"/>
                <a:cs typeface="Roboto"/>
                <a:sym typeface="Roboto"/>
              </a:defRPr>
            </a:lvl7pPr>
            <a:lvl8pPr indent="1066800" lvl="7" marL="3200400" marR="0" rtl="0" algn="ctr">
              <a:spcBef>
                <a:spcPts val="0"/>
              </a:spcBef>
              <a:spcAft>
                <a:spcPts val="0"/>
              </a:spcAft>
              <a:buSzPts val="1400"/>
              <a:buNone/>
              <a:defRPr b="0" i="0" sz="3600" u="none" cap="none" strike="noStrike">
                <a:latin typeface="Roboto"/>
                <a:ea typeface="Roboto"/>
                <a:cs typeface="Roboto"/>
                <a:sym typeface="Roboto"/>
              </a:defRPr>
            </a:lvl8pPr>
            <a:lvl9pPr indent="1422400" lvl="8" marL="3657600" marR="0" rtl="0" algn="ctr">
              <a:spcBef>
                <a:spcPts val="0"/>
              </a:spcBef>
              <a:spcAft>
                <a:spcPts val="0"/>
              </a:spcAft>
              <a:buSzPts val="1400"/>
              <a:buNone/>
              <a:defRPr b="0" i="0" sz="3600" u="none" cap="none" strike="noStrike">
                <a:latin typeface="Roboto"/>
                <a:ea typeface="Roboto"/>
                <a:cs typeface="Roboto"/>
                <a:sym typeface="Roboto"/>
              </a:defRPr>
            </a:lvl9pPr>
          </a:lstStyle>
          <a:p/>
        </p:txBody>
      </p:sp>
      <p:sp>
        <p:nvSpPr>
          <p:cNvPr id="41" name="Shape 41" title="."/>
          <p:cNvSpPr/>
          <p:nvPr>
            <p:ph idx="9" type="pic"/>
          </p:nvPr>
        </p:nvSpPr>
        <p:spPr>
          <a:xfrm>
            <a:off x="14634934" y="8043635"/>
            <a:ext cx="2857499" cy="1625599"/>
          </a:xfrm>
          <a:prstGeom prst="rect">
            <a:avLst/>
          </a:prstGeom>
          <a:solidFill>
            <a:srgbClr val="A1A6AB"/>
          </a:solidFill>
          <a:ln>
            <a:noFill/>
          </a:ln>
        </p:spPr>
        <p:txBody>
          <a:bodyPr anchorCtr="0" anchor="ctr" bIns="91425" lIns="91425" spcFirstLastPara="1" rIns="91425" wrap="square" tIns="91425"/>
          <a:lstStyle>
            <a:lvl1pPr indent="0" lvl="0" marL="0" marR="0" rtl="0" algn="ctr">
              <a:spcBef>
                <a:spcPts val="0"/>
              </a:spcBef>
              <a:spcAft>
                <a:spcPts val="0"/>
              </a:spcAft>
              <a:buSzPts val="1400"/>
              <a:buFont typeface="Roboto"/>
              <a:buNone/>
              <a:defRPr b="0" i="0" sz="3600" u="none" cap="none" strike="noStrike">
                <a:latin typeface="Roboto"/>
                <a:ea typeface="Roboto"/>
                <a:cs typeface="Roboto"/>
                <a:sym typeface="Roboto"/>
              </a:defRPr>
            </a:lvl1pPr>
            <a:lvl2pPr indent="0" lvl="1" marL="457200" marR="0" rtl="0" algn="ctr">
              <a:spcBef>
                <a:spcPts val="0"/>
              </a:spcBef>
              <a:spcAft>
                <a:spcPts val="0"/>
              </a:spcAft>
              <a:buSzPts val="1400"/>
              <a:buNone/>
              <a:defRPr b="0" i="0" sz="3600" u="none" cap="none" strike="noStrike">
                <a:latin typeface="Roboto"/>
                <a:ea typeface="Roboto"/>
                <a:cs typeface="Roboto"/>
                <a:sym typeface="Roboto"/>
              </a:defRPr>
            </a:lvl2pPr>
            <a:lvl3pPr indent="0" lvl="2" marL="914400" marR="0" rtl="0" algn="ctr">
              <a:spcBef>
                <a:spcPts val="0"/>
              </a:spcBef>
              <a:spcAft>
                <a:spcPts val="0"/>
              </a:spcAft>
              <a:buSzPts val="1400"/>
              <a:buNone/>
              <a:defRPr b="0" i="0" sz="3600" u="none" cap="none" strike="noStrike">
                <a:latin typeface="Roboto"/>
                <a:ea typeface="Roboto"/>
                <a:cs typeface="Roboto"/>
                <a:sym typeface="Roboto"/>
              </a:defRPr>
            </a:lvl3pPr>
            <a:lvl4pPr indent="0" lvl="3" marL="1371600" marR="0" rtl="0" algn="ctr">
              <a:spcBef>
                <a:spcPts val="0"/>
              </a:spcBef>
              <a:spcAft>
                <a:spcPts val="0"/>
              </a:spcAft>
              <a:buSzPts val="1400"/>
              <a:buNone/>
              <a:defRPr b="0" i="0" sz="3600" u="none" cap="none" strike="noStrike">
                <a:latin typeface="Roboto"/>
                <a:ea typeface="Roboto"/>
                <a:cs typeface="Roboto"/>
                <a:sym typeface="Roboto"/>
              </a:defRPr>
            </a:lvl4pPr>
            <a:lvl5pPr indent="0" lvl="4" marL="1828800" marR="0" rtl="0" algn="ctr">
              <a:spcBef>
                <a:spcPts val="0"/>
              </a:spcBef>
              <a:spcAft>
                <a:spcPts val="0"/>
              </a:spcAft>
              <a:buSzPts val="1400"/>
              <a:buNone/>
              <a:defRPr b="0" i="0" sz="3600" u="none" cap="none" strike="noStrike">
                <a:latin typeface="Roboto"/>
                <a:ea typeface="Roboto"/>
                <a:cs typeface="Roboto"/>
                <a:sym typeface="Roboto"/>
              </a:defRPr>
            </a:lvl5pPr>
            <a:lvl6pPr indent="355600" lvl="5" marL="2286000" marR="0" rtl="0" algn="ctr">
              <a:spcBef>
                <a:spcPts val="0"/>
              </a:spcBef>
              <a:spcAft>
                <a:spcPts val="0"/>
              </a:spcAft>
              <a:buSzPts val="1400"/>
              <a:buNone/>
              <a:defRPr b="0" i="0" sz="3600" u="none" cap="none" strike="noStrike">
                <a:latin typeface="Roboto"/>
                <a:ea typeface="Roboto"/>
                <a:cs typeface="Roboto"/>
                <a:sym typeface="Roboto"/>
              </a:defRPr>
            </a:lvl6pPr>
            <a:lvl7pPr indent="711200" lvl="6" marL="2743200" marR="0" rtl="0" algn="ctr">
              <a:spcBef>
                <a:spcPts val="0"/>
              </a:spcBef>
              <a:spcAft>
                <a:spcPts val="0"/>
              </a:spcAft>
              <a:buSzPts val="1400"/>
              <a:buNone/>
              <a:defRPr b="0" i="0" sz="3600" u="none" cap="none" strike="noStrike">
                <a:latin typeface="Roboto"/>
                <a:ea typeface="Roboto"/>
                <a:cs typeface="Roboto"/>
                <a:sym typeface="Roboto"/>
              </a:defRPr>
            </a:lvl7pPr>
            <a:lvl8pPr indent="1066800" lvl="7" marL="3200400" marR="0" rtl="0" algn="ctr">
              <a:spcBef>
                <a:spcPts val="0"/>
              </a:spcBef>
              <a:spcAft>
                <a:spcPts val="0"/>
              </a:spcAft>
              <a:buSzPts val="1400"/>
              <a:buNone/>
              <a:defRPr b="0" i="0" sz="3600" u="none" cap="none" strike="noStrike">
                <a:latin typeface="Roboto"/>
                <a:ea typeface="Roboto"/>
                <a:cs typeface="Roboto"/>
                <a:sym typeface="Roboto"/>
              </a:defRPr>
            </a:lvl8pPr>
            <a:lvl9pPr indent="1422400" lvl="8" marL="3657600" marR="0" rtl="0" algn="ctr">
              <a:spcBef>
                <a:spcPts val="0"/>
              </a:spcBef>
              <a:spcAft>
                <a:spcPts val="0"/>
              </a:spcAft>
              <a:buSzPts val="1400"/>
              <a:buNone/>
              <a:defRPr b="0" i="0" sz="3600" u="none" cap="none" strike="noStrike">
                <a:latin typeface="Roboto"/>
                <a:ea typeface="Roboto"/>
                <a:cs typeface="Roboto"/>
                <a:sym typeface="Roboto"/>
              </a:defRPr>
            </a:lvl9pPr>
          </a:lstStyle>
          <a:p/>
        </p:txBody>
      </p:sp>
      <p:sp>
        <p:nvSpPr>
          <p:cNvPr id="42" name="Shape 42" title="."/>
          <p:cNvSpPr/>
          <p:nvPr>
            <p:ph idx="13" type="pic"/>
          </p:nvPr>
        </p:nvSpPr>
        <p:spPr>
          <a:xfrm>
            <a:off x="18577380" y="8043635"/>
            <a:ext cx="2857499" cy="1625599"/>
          </a:xfrm>
          <a:prstGeom prst="rect">
            <a:avLst/>
          </a:prstGeom>
          <a:solidFill>
            <a:srgbClr val="A1A6AB"/>
          </a:solidFill>
          <a:ln>
            <a:noFill/>
          </a:ln>
        </p:spPr>
        <p:txBody>
          <a:bodyPr anchorCtr="0" anchor="ctr" bIns="91425" lIns="91425" spcFirstLastPara="1" rIns="91425" wrap="square" tIns="91425"/>
          <a:lstStyle>
            <a:lvl1pPr indent="0" lvl="0" marL="0" marR="0" rtl="0" algn="ctr">
              <a:spcBef>
                <a:spcPts val="0"/>
              </a:spcBef>
              <a:spcAft>
                <a:spcPts val="0"/>
              </a:spcAft>
              <a:buSzPts val="1400"/>
              <a:buFont typeface="Roboto"/>
              <a:buNone/>
              <a:defRPr b="0" i="0" sz="3600" u="none" cap="none" strike="noStrike">
                <a:latin typeface="Roboto"/>
                <a:ea typeface="Roboto"/>
                <a:cs typeface="Roboto"/>
                <a:sym typeface="Roboto"/>
              </a:defRPr>
            </a:lvl1pPr>
            <a:lvl2pPr indent="0" lvl="1" marL="457200" marR="0" rtl="0" algn="ctr">
              <a:spcBef>
                <a:spcPts val="0"/>
              </a:spcBef>
              <a:spcAft>
                <a:spcPts val="0"/>
              </a:spcAft>
              <a:buSzPts val="1400"/>
              <a:buNone/>
              <a:defRPr b="0" i="0" sz="3600" u="none" cap="none" strike="noStrike">
                <a:latin typeface="Roboto"/>
                <a:ea typeface="Roboto"/>
                <a:cs typeface="Roboto"/>
                <a:sym typeface="Roboto"/>
              </a:defRPr>
            </a:lvl2pPr>
            <a:lvl3pPr indent="0" lvl="2" marL="914400" marR="0" rtl="0" algn="ctr">
              <a:spcBef>
                <a:spcPts val="0"/>
              </a:spcBef>
              <a:spcAft>
                <a:spcPts val="0"/>
              </a:spcAft>
              <a:buSzPts val="1400"/>
              <a:buNone/>
              <a:defRPr b="0" i="0" sz="3600" u="none" cap="none" strike="noStrike">
                <a:latin typeface="Roboto"/>
                <a:ea typeface="Roboto"/>
                <a:cs typeface="Roboto"/>
                <a:sym typeface="Roboto"/>
              </a:defRPr>
            </a:lvl3pPr>
            <a:lvl4pPr indent="0" lvl="3" marL="1371600" marR="0" rtl="0" algn="ctr">
              <a:spcBef>
                <a:spcPts val="0"/>
              </a:spcBef>
              <a:spcAft>
                <a:spcPts val="0"/>
              </a:spcAft>
              <a:buSzPts val="1400"/>
              <a:buNone/>
              <a:defRPr b="0" i="0" sz="3600" u="none" cap="none" strike="noStrike">
                <a:latin typeface="Roboto"/>
                <a:ea typeface="Roboto"/>
                <a:cs typeface="Roboto"/>
                <a:sym typeface="Roboto"/>
              </a:defRPr>
            </a:lvl4pPr>
            <a:lvl5pPr indent="0" lvl="4" marL="1828800" marR="0" rtl="0" algn="ctr">
              <a:spcBef>
                <a:spcPts val="0"/>
              </a:spcBef>
              <a:spcAft>
                <a:spcPts val="0"/>
              </a:spcAft>
              <a:buSzPts val="1400"/>
              <a:buNone/>
              <a:defRPr b="0" i="0" sz="3600" u="none" cap="none" strike="noStrike">
                <a:latin typeface="Roboto"/>
                <a:ea typeface="Roboto"/>
                <a:cs typeface="Roboto"/>
                <a:sym typeface="Roboto"/>
              </a:defRPr>
            </a:lvl5pPr>
            <a:lvl6pPr indent="355600" lvl="5" marL="2286000" marR="0" rtl="0" algn="ctr">
              <a:spcBef>
                <a:spcPts val="0"/>
              </a:spcBef>
              <a:spcAft>
                <a:spcPts val="0"/>
              </a:spcAft>
              <a:buSzPts val="1400"/>
              <a:buNone/>
              <a:defRPr b="0" i="0" sz="3600" u="none" cap="none" strike="noStrike">
                <a:latin typeface="Roboto"/>
                <a:ea typeface="Roboto"/>
                <a:cs typeface="Roboto"/>
                <a:sym typeface="Roboto"/>
              </a:defRPr>
            </a:lvl6pPr>
            <a:lvl7pPr indent="711200" lvl="6" marL="2743200" marR="0" rtl="0" algn="ctr">
              <a:spcBef>
                <a:spcPts val="0"/>
              </a:spcBef>
              <a:spcAft>
                <a:spcPts val="0"/>
              </a:spcAft>
              <a:buSzPts val="1400"/>
              <a:buNone/>
              <a:defRPr b="0" i="0" sz="3600" u="none" cap="none" strike="noStrike">
                <a:latin typeface="Roboto"/>
                <a:ea typeface="Roboto"/>
                <a:cs typeface="Roboto"/>
                <a:sym typeface="Roboto"/>
              </a:defRPr>
            </a:lvl7pPr>
            <a:lvl8pPr indent="1066800" lvl="7" marL="3200400" marR="0" rtl="0" algn="ctr">
              <a:spcBef>
                <a:spcPts val="0"/>
              </a:spcBef>
              <a:spcAft>
                <a:spcPts val="0"/>
              </a:spcAft>
              <a:buSzPts val="1400"/>
              <a:buNone/>
              <a:defRPr b="0" i="0" sz="3600" u="none" cap="none" strike="noStrike">
                <a:latin typeface="Roboto"/>
                <a:ea typeface="Roboto"/>
                <a:cs typeface="Roboto"/>
                <a:sym typeface="Roboto"/>
              </a:defRPr>
            </a:lvl8pPr>
            <a:lvl9pPr indent="1422400" lvl="8" marL="3657600" marR="0" rtl="0" algn="ctr">
              <a:spcBef>
                <a:spcPts val="0"/>
              </a:spcBef>
              <a:spcAft>
                <a:spcPts val="0"/>
              </a:spcAft>
              <a:buSzPts val="1400"/>
              <a:buNone/>
              <a:defRPr b="0" i="0" sz="3600" u="none" cap="none" strike="noStrike">
                <a:latin typeface="Roboto"/>
                <a:ea typeface="Roboto"/>
                <a:cs typeface="Roboto"/>
                <a:sym typeface="Roboto"/>
              </a:defRPr>
            </a:lvl9pPr>
          </a:lstStyle>
          <a:p/>
        </p:txBody>
      </p:sp>
      <p:sp>
        <p:nvSpPr>
          <p:cNvPr id="43" name="Shape 43" title="."/>
          <p:cNvSpPr/>
          <p:nvPr>
            <p:ph idx="14" type="pic"/>
          </p:nvPr>
        </p:nvSpPr>
        <p:spPr>
          <a:xfrm>
            <a:off x="4645819" y="9756367"/>
            <a:ext cx="2857499" cy="1625599"/>
          </a:xfrm>
          <a:prstGeom prst="rect">
            <a:avLst/>
          </a:prstGeom>
          <a:solidFill>
            <a:srgbClr val="A1A6AB"/>
          </a:solidFill>
          <a:ln>
            <a:noFill/>
          </a:ln>
        </p:spPr>
        <p:txBody>
          <a:bodyPr anchorCtr="0" anchor="ctr" bIns="91425" lIns="91425" spcFirstLastPara="1" rIns="91425" wrap="square" tIns="91425"/>
          <a:lstStyle>
            <a:lvl1pPr indent="0" lvl="0" marL="0" marR="0" rtl="0" algn="ctr">
              <a:spcBef>
                <a:spcPts val="0"/>
              </a:spcBef>
              <a:spcAft>
                <a:spcPts val="0"/>
              </a:spcAft>
              <a:buSzPts val="1400"/>
              <a:buFont typeface="Roboto"/>
              <a:buNone/>
              <a:defRPr b="0" i="0" sz="3600" u="none" cap="none" strike="noStrike">
                <a:latin typeface="Roboto"/>
                <a:ea typeface="Roboto"/>
                <a:cs typeface="Roboto"/>
                <a:sym typeface="Roboto"/>
              </a:defRPr>
            </a:lvl1pPr>
            <a:lvl2pPr indent="0" lvl="1" marL="457200" marR="0" rtl="0" algn="ctr">
              <a:spcBef>
                <a:spcPts val="0"/>
              </a:spcBef>
              <a:spcAft>
                <a:spcPts val="0"/>
              </a:spcAft>
              <a:buSzPts val="1400"/>
              <a:buNone/>
              <a:defRPr b="0" i="0" sz="3600" u="none" cap="none" strike="noStrike">
                <a:latin typeface="Roboto"/>
                <a:ea typeface="Roboto"/>
                <a:cs typeface="Roboto"/>
                <a:sym typeface="Roboto"/>
              </a:defRPr>
            </a:lvl2pPr>
            <a:lvl3pPr indent="0" lvl="2" marL="914400" marR="0" rtl="0" algn="ctr">
              <a:spcBef>
                <a:spcPts val="0"/>
              </a:spcBef>
              <a:spcAft>
                <a:spcPts val="0"/>
              </a:spcAft>
              <a:buSzPts val="1400"/>
              <a:buNone/>
              <a:defRPr b="0" i="0" sz="3600" u="none" cap="none" strike="noStrike">
                <a:latin typeface="Roboto"/>
                <a:ea typeface="Roboto"/>
                <a:cs typeface="Roboto"/>
                <a:sym typeface="Roboto"/>
              </a:defRPr>
            </a:lvl3pPr>
            <a:lvl4pPr indent="0" lvl="3" marL="1371600" marR="0" rtl="0" algn="ctr">
              <a:spcBef>
                <a:spcPts val="0"/>
              </a:spcBef>
              <a:spcAft>
                <a:spcPts val="0"/>
              </a:spcAft>
              <a:buSzPts val="1400"/>
              <a:buNone/>
              <a:defRPr b="0" i="0" sz="3600" u="none" cap="none" strike="noStrike">
                <a:latin typeface="Roboto"/>
                <a:ea typeface="Roboto"/>
                <a:cs typeface="Roboto"/>
                <a:sym typeface="Roboto"/>
              </a:defRPr>
            </a:lvl4pPr>
            <a:lvl5pPr indent="0" lvl="4" marL="1828800" marR="0" rtl="0" algn="ctr">
              <a:spcBef>
                <a:spcPts val="0"/>
              </a:spcBef>
              <a:spcAft>
                <a:spcPts val="0"/>
              </a:spcAft>
              <a:buSzPts val="1400"/>
              <a:buNone/>
              <a:defRPr b="0" i="0" sz="3600" u="none" cap="none" strike="noStrike">
                <a:latin typeface="Roboto"/>
                <a:ea typeface="Roboto"/>
                <a:cs typeface="Roboto"/>
                <a:sym typeface="Roboto"/>
              </a:defRPr>
            </a:lvl5pPr>
            <a:lvl6pPr indent="355600" lvl="5" marL="2286000" marR="0" rtl="0" algn="ctr">
              <a:spcBef>
                <a:spcPts val="0"/>
              </a:spcBef>
              <a:spcAft>
                <a:spcPts val="0"/>
              </a:spcAft>
              <a:buSzPts val="1400"/>
              <a:buNone/>
              <a:defRPr b="0" i="0" sz="3600" u="none" cap="none" strike="noStrike">
                <a:latin typeface="Roboto"/>
                <a:ea typeface="Roboto"/>
                <a:cs typeface="Roboto"/>
                <a:sym typeface="Roboto"/>
              </a:defRPr>
            </a:lvl6pPr>
            <a:lvl7pPr indent="711200" lvl="6" marL="2743200" marR="0" rtl="0" algn="ctr">
              <a:spcBef>
                <a:spcPts val="0"/>
              </a:spcBef>
              <a:spcAft>
                <a:spcPts val="0"/>
              </a:spcAft>
              <a:buSzPts val="1400"/>
              <a:buNone/>
              <a:defRPr b="0" i="0" sz="3600" u="none" cap="none" strike="noStrike">
                <a:latin typeface="Roboto"/>
                <a:ea typeface="Roboto"/>
                <a:cs typeface="Roboto"/>
                <a:sym typeface="Roboto"/>
              </a:defRPr>
            </a:lvl7pPr>
            <a:lvl8pPr indent="1066800" lvl="7" marL="3200400" marR="0" rtl="0" algn="ctr">
              <a:spcBef>
                <a:spcPts val="0"/>
              </a:spcBef>
              <a:spcAft>
                <a:spcPts val="0"/>
              </a:spcAft>
              <a:buSzPts val="1400"/>
              <a:buNone/>
              <a:defRPr b="0" i="0" sz="3600" u="none" cap="none" strike="noStrike">
                <a:latin typeface="Roboto"/>
                <a:ea typeface="Roboto"/>
                <a:cs typeface="Roboto"/>
                <a:sym typeface="Roboto"/>
              </a:defRPr>
            </a:lvl8pPr>
            <a:lvl9pPr indent="1422400" lvl="8" marL="3657600" marR="0" rtl="0" algn="ctr">
              <a:spcBef>
                <a:spcPts val="0"/>
              </a:spcBef>
              <a:spcAft>
                <a:spcPts val="0"/>
              </a:spcAft>
              <a:buSzPts val="1400"/>
              <a:buNone/>
              <a:defRPr b="0" i="0" sz="3600" u="none" cap="none" strike="noStrike">
                <a:latin typeface="Roboto"/>
                <a:ea typeface="Roboto"/>
                <a:cs typeface="Roboto"/>
                <a:sym typeface="Roboto"/>
              </a:defRPr>
            </a:lvl9pPr>
          </a:lstStyle>
          <a:p/>
        </p:txBody>
      </p:sp>
      <p:sp>
        <p:nvSpPr>
          <p:cNvPr id="44" name="Shape 44" title="."/>
          <p:cNvSpPr/>
          <p:nvPr>
            <p:ph idx="15" type="pic"/>
          </p:nvPr>
        </p:nvSpPr>
        <p:spPr>
          <a:xfrm>
            <a:off x="8588261" y="9756367"/>
            <a:ext cx="2857499" cy="1625599"/>
          </a:xfrm>
          <a:prstGeom prst="rect">
            <a:avLst/>
          </a:prstGeom>
          <a:solidFill>
            <a:srgbClr val="A1A6AB"/>
          </a:solidFill>
          <a:ln>
            <a:noFill/>
          </a:ln>
        </p:spPr>
        <p:txBody>
          <a:bodyPr anchorCtr="0" anchor="ctr" bIns="91425" lIns="91425" spcFirstLastPara="1" rIns="91425" wrap="square" tIns="91425"/>
          <a:lstStyle>
            <a:lvl1pPr indent="0" lvl="0" marL="0" marR="0" rtl="0" algn="ctr">
              <a:spcBef>
                <a:spcPts val="0"/>
              </a:spcBef>
              <a:spcAft>
                <a:spcPts val="0"/>
              </a:spcAft>
              <a:buSzPts val="1400"/>
              <a:buFont typeface="Roboto"/>
              <a:buNone/>
              <a:defRPr b="0" i="0" sz="3600" u="none" cap="none" strike="noStrike">
                <a:latin typeface="Roboto"/>
                <a:ea typeface="Roboto"/>
                <a:cs typeface="Roboto"/>
                <a:sym typeface="Roboto"/>
              </a:defRPr>
            </a:lvl1pPr>
            <a:lvl2pPr indent="0" lvl="1" marL="457200" marR="0" rtl="0" algn="ctr">
              <a:spcBef>
                <a:spcPts val="0"/>
              </a:spcBef>
              <a:spcAft>
                <a:spcPts val="0"/>
              </a:spcAft>
              <a:buSzPts val="1400"/>
              <a:buNone/>
              <a:defRPr b="0" i="0" sz="3600" u="none" cap="none" strike="noStrike">
                <a:latin typeface="Roboto"/>
                <a:ea typeface="Roboto"/>
                <a:cs typeface="Roboto"/>
                <a:sym typeface="Roboto"/>
              </a:defRPr>
            </a:lvl2pPr>
            <a:lvl3pPr indent="0" lvl="2" marL="914400" marR="0" rtl="0" algn="ctr">
              <a:spcBef>
                <a:spcPts val="0"/>
              </a:spcBef>
              <a:spcAft>
                <a:spcPts val="0"/>
              </a:spcAft>
              <a:buSzPts val="1400"/>
              <a:buNone/>
              <a:defRPr b="0" i="0" sz="3600" u="none" cap="none" strike="noStrike">
                <a:latin typeface="Roboto"/>
                <a:ea typeface="Roboto"/>
                <a:cs typeface="Roboto"/>
                <a:sym typeface="Roboto"/>
              </a:defRPr>
            </a:lvl3pPr>
            <a:lvl4pPr indent="0" lvl="3" marL="1371600" marR="0" rtl="0" algn="ctr">
              <a:spcBef>
                <a:spcPts val="0"/>
              </a:spcBef>
              <a:spcAft>
                <a:spcPts val="0"/>
              </a:spcAft>
              <a:buSzPts val="1400"/>
              <a:buNone/>
              <a:defRPr b="0" i="0" sz="3600" u="none" cap="none" strike="noStrike">
                <a:latin typeface="Roboto"/>
                <a:ea typeface="Roboto"/>
                <a:cs typeface="Roboto"/>
                <a:sym typeface="Roboto"/>
              </a:defRPr>
            </a:lvl4pPr>
            <a:lvl5pPr indent="0" lvl="4" marL="1828800" marR="0" rtl="0" algn="ctr">
              <a:spcBef>
                <a:spcPts val="0"/>
              </a:spcBef>
              <a:spcAft>
                <a:spcPts val="0"/>
              </a:spcAft>
              <a:buSzPts val="1400"/>
              <a:buNone/>
              <a:defRPr b="0" i="0" sz="3600" u="none" cap="none" strike="noStrike">
                <a:latin typeface="Roboto"/>
                <a:ea typeface="Roboto"/>
                <a:cs typeface="Roboto"/>
                <a:sym typeface="Roboto"/>
              </a:defRPr>
            </a:lvl5pPr>
            <a:lvl6pPr indent="355600" lvl="5" marL="2286000" marR="0" rtl="0" algn="ctr">
              <a:spcBef>
                <a:spcPts val="0"/>
              </a:spcBef>
              <a:spcAft>
                <a:spcPts val="0"/>
              </a:spcAft>
              <a:buSzPts val="1400"/>
              <a:buNone/>
              <a:defRPr b="0" i="0" sz="3600" u="none" cap="none" strike="noStrike">
                <a:latin typeface="Roboto"/>
                <a:ea typeface="Roboto"/>
                <a:cs typeface="Roboto"/>
                <a:sym typeface="Roboto"/>
              </a:defRPr>
            </a:lvl6pPr>
            <a:lvl7pPr indent="711200" lvl="6" marL="2743200" marR="0" rtl="0" algn="ctr">
              <a:spcBef>
                <a:spcPts val="0"/>
              </a:spcBef>
              <a:spcAft>
                <a:spcPts val="0"/>
              </a:spcAft>
              <a:buSzPts val="1400"/>
              <a:buNone/>
              <a:defRPr b="0" i="0" sz="3600" u="none" cap="none" strike="noStrike">
                <a:latin typeface="Roboto"/>
                <a:ea typeface="Roboto"/>
                <a:cs typeface="Roboto"/>
                <a:sym typeface="Roboto"/>
              </a:defRPr>
            </a:lvl7pPr>
            <a:lvl8pPr indent="1066800" lvl="7" marL="3200400" marR="0" rtl="0" algn="ctr">
              <a:spcBef>
                <a:spcPts val="0"/>
              </a:spcBef>
              <a:spcAft>
                <a:spcPts val="0"/>
              </a:spcAft>
              <a:buSzPts val="1400"/>
              <a:buNone/>
              <a:defRPr b="0" i="0" sz="3600" u="none" cap="none" strike="noStrike">
                <a:latin typeface="Roboto"/>
                <a:ea typeface="Roboto"/>
                <a:cs typeface="Roboto"/>
                <a:sym typeface="Roboto"/>
              </a:defRPr>
            </a:lvl8pPr>
            <a:lvl9pPr indent="1422400" lvl="8" marL="3657600" marR="0" rtl="0" algn="ctr">
              <a:spcBef>
                <a:spcPts val="0"/>
              </a:spcBef>
              <a:spcAft>
                <a:spcPts val="0"/>
              </a:spcAft>
              <a:buSzPts val="1400"/>
              <a:buNone/>
              <a:defRPr b="0" i="0" sz="3600" u="none" cap="none" strike="noStrike">
                <a:latin typeface="Roboto"/>
                <a:ea typeface="Roboto"/>
                <a:cs typeface="Roboto"/>
                <a:sym typeface="Roboto"/>
              </a:defRPr>
            </a:lvl9pPr>
          </a:lstStyle>
          <a:p/>
        </p:txBody>
      </p:sp>
      <p:sp>
        <p:nvSpPr>
          <p:cNvPr id="45" name="Shape 45" title="."/>
          <p:cNvSpPr/>
          <p:nvPr>
            <p:ph idx="16" type="pic"/>
          </p:nvPr>
        </p:nvSpPr>
        <p:spPr>
          <a:xfrm>
            <a:off x="12645910" y="9773603"/>
            <a:ext cx="2857499" cy="1625599"/>
          </a:xfrm>
          <a:prstGeom prst="rect">
            <a:avLst/>
          </a:prstGeom>
          <a:solidFill>
            <a:srgbClr val="A1A6AB"/>
          </a:solidFill>
          <a:ln>
            <a:noFill/>
          </a:ln>
        </p:spPr>
        <p:txBody>
          <a:bodyPr anchorCtr="0" anchor="ctr" bIns="91425" lIns="91425" spcFirstLastPara="1" rIns="91425" wrap="square" tIns="91425"/>
          <a:lstStyle>
            <a:lvl1pPr indent="0" lvl="0" marL="0" marR="0" rtl="0" algn="ctr">
              <a:spcBef>
                <a:spcPts val="0"/>
              </a:spcBef>
              <a:spcAft>
                <a:spcPts val="0"/>
              </a:spcAft>
              <a:buSzPts val="1400"/>
              <a:buFont typeface="Roboto"/>
              <a:buNone/>
              <a:defRPr b="0" i="0" sz="3600" u="none" cap="none" strike="noStrike">
                <a:latin typeface="Roboto"/>
                <a:ea typeface="Roboto"/>
                <a:cs typeface="Roboto"/>
                <a:sym typeface="Roboto"/>
              </a:defRPr>
            </a:lvl1pPr>
            <a:lvl2pPr indent="0" lvl="1" marL="457200" marR="0" rtl="0" algn="ctr">
              <a:spcBef>
                <a:spcPts val="0"/>
              </a:spcBef>
              <a:spcAft>
                <a:spcPts val="0"/>
              </a:spcAft>
              <a:buSzPts val="1400"/>
              <a:buNone/>
              <a:defRPr b="0" i="0" sz="3600" u="none" cap="none" strike="noStrike">
                <a:latin typeface="Roboto"/>
                <a:ea typeface="Roboto"/>
                <a:cs typeface="Roboto"/>
                <a:sym typeface="Roboto"/>
              </a:defRPr>
            </a:lvl2pPr>
            <a:lvl3pPr indent="0" lvl="2" marL="914400" marR="0" rtl="0" algn="ctr">
              <a:spcBef>
                <a:spcPts val="0"/>
              </a:spcBef>
              <a:spcAft>
                <a:spcPts val="0"/>
              </a:spcAft>
              <a:buSzPts val="1400"/>
              <a:buNone/>
              <a:defRPr b="0" i="0" sz="3600" u="none" cap="none" strike="noStrike">
                <a:latin typeface="Roboto"/>
                <a:ea typeface="Roboto"/>
                <a:cs typeface="Roboto"/>
                <a:sym typeface="Roboto"/>
              </a:defRPr>
            </a:lvl3pPr>
            <a:lvl4pPr indent="0" lvl="3" marL="1371600" marR="0" rtl="0" algn="ctr">
              <a:spcBef>
                <a:spcPts val="0"/>
              </a:spcBef>
              <a:spcAft>
                <a:spcPts val="0"/>
              </a:spcAft>
              <a:buSzPts val="1400"/>
              <a:buNone/>
              <a:defRPr b="0" i="0" sz="3600" u="none" cap="none" strike="noStrike">
                <a:latin typeface="Roboto"/>
                <a:ea typeface="Roboto"/>
                <a:cs typeface="Roboto"/>
                <a:sym typeface="Roboto"/>
              </a:defRPr>
            </a:lvl4pPr>
            <a:lvl5pPr indent="0" lvl="4" marL="1828800" marR="0" rtl="0" algn="ctr">
              <a:spcBef>
                <a:spcPts val="0"/>
              </a:spcBef>
              <a:spcAft>
                <a:spcPts val="0"/>
              </a:spcAft>
              <a:buSzPts val="1400"/>
              <a:buNone/>
              <a:defRPr b="0" i="0" sz="3600" u="none" cap="none" strike="noStrike">
                <a:latin typeface="Roboto"/>
                <a:ea typeface="Roboto"/>
                <a:cs typeface="Roboto"/>
                <a:sym typeface="Roboto"/>
              </a:defRPr>
            </a:lvl5pPr>
            <a:lvl6pPr indent="355600" lvl="5" marL="2286000" marR="0" rtl="0" algn="ctr">
              <a:spcBef>
                <a:spcPts val="0"/>
              </a:spcBef>
              <a:spcAft>
                <a:spcPts val="0"/>
              </a:spcAft>
              <a:buSzPts val="1400"/>
              <a:buNone/>
              <a:defRPr b="0" i="0" sz="3600" u="none" cap="none" strike="noStrike">
                <a:latin typeface="Roboto"/>
                <a:ea typeface="Roboto"/>
                <a:cs typeface="Roboto"/>
                <a:sym typeface="Roboto"/>
              </a:defRPr>
            </a:lvl6pPr>
            <a:lvl7pPr indent="711200" lvl="6" marL="2743200" marR="0" rtl="0" algn="ctr">
              <a:spcBef>
                <a:spcPts val="0"/>
              </a:spcBef>
              <a:spcAft>
                <a:spcPts val="0"/>
              </a:spcAft>
              <a:buSzPts val="1400"/>
              <a:buNone/>
              <a:defRPr b="0" i="0" sz="3600" u="none" cap="none" strike="noStrike">
                <a:latin typeface="Roboto"/>
                <a:ea typeface="Roboto"/>
                <a:cs typeface="Roboto"/>
                <a:sym typeface="Roboto"/>
              </a:defRPr>
            </a:lvl7pPr>
            <a:lvl8pPr indent="1066800" lvl="7" marL="3200400" marR="0" rtl="0" algn="ctr">
              <a:spcBef>
                <a:spcPts val="0"/>
              </a:spcBef>
              <a:spcAft>
                <a:spcPts val="0"/>
              </a:spcAft>
              <a:buSzPts val="1400"/>
              <a:buNone/>
              <a:defRPr b="0" i="0" sz="3600" u="none" cap="none" strike="noStrike">
                <a:latin typeface="Roboto"/>
                <a:ea typeface="Roboto"/>
                <a:cs typeface="Roboto"/>
                <a:sym typeface="Roboto"/>
              </a:defRPr>
            </a:lvl8pPr>
            <a:lvl9pPr indent="1422400" lvl="8" marL="3657600" marR="0" rtl="0" algn="ctr">
              <a:spcBef>
                <a:spcPts val="0"/>
              </a:spcBef>
              <a:spcAft>
                <a:spcPts val="0"/>
              </a:spcAft>
              <a:buSzPts val="1400"/>
              <a:buNone/>
              <a:defRPr b="0" i="0" sz="3600" u="none" cap="none" strike="noStrike">
                <a:latin typeface="Roboto"/>
                <a:ea typeface="Roboto"/>
                <a:cs typeface="Roboto"/>
                <a:sym typeface="Roboto"/>
              </a:defRPr>
            </a:lvl9pPr>
          </a:lstStyle>
          <a:p/>
        </p:txBody>
      </p:sp>
      <p:sp>
        <p:nvSpPr>
          <p:cNvPr id="46" name="Shape 46" title="."/>
          <p:cNvSpPr/>
          <p:nvPr>
            <p:ph idx="17" type="pic"/>
          </p:nvPr>
        </p:nvSpPr>
        <p:spPr>
          <a:xfrm>
            <a:off x="16588355" y="9773603"/>
            <a:ext cx="2857499" cy="1625599"/>
          </a:xfrm>
          <a:prstGeom prst="rect">
            <a:avLst/>
          </a:prstGeom>
          <a:solidFill>
            <a:srgbClr val="A1A6AB"/>
          </a:solidFill>
          <a:ln>
            <a:noFill/>
          </a:ln>
        </p:spPr>
        <p:txBody>
          <a:bodyPr anchorCtr="0" anchor="ctr" bIns="91425" lIns="91425" spcFirstLastPara="1" rIns="91425" wrap="square" tIns="91425"/>
          <a:lstStyle>
            <a:lvl1pPr indent="0" lvl="0" marL="0" marR="0" rtl="0" algn="ctr">
              <a:spcBef>
                <a:spcPts val="0"/>
              </a:spcBef>
              <a:spcAft>
                <a:spcPts val="0"/>
              </a:spcAft>
              <a:buSzPts val="1400"/>
              <a:buFont typeface="Roboto"/>
              <a:buNone/>
              <a:defRPr b="0" i="0" sz="3600" u="none" cap="none" strike="noStrike">
                <a:latin typeface="Roboto"/>
                <a:ea typeface="Roboto"/>
                <a:cs typeface="Roboto"/>
                <a:sym typeface="Roboto"/>
              </a:defRPr>
            </a:lvl1pPr>
            <a:lvl2pPr indent="0" lvl="1" marL="457200" marR="0" rtl="0" algn="ctr">
              <a:spcBef>
                <a:spcPts val="0"/>
              </a:spcBef>
              <a:spcAft>
                <a:spcPts val="0"/>
              </a:spcAft>
              <a:buSzPts val="1400"/>
              <a:buNone/>
              <a:defRPr b="0" i="0" sz="3600" u="none" cap="none" strike="noStrike">
                <a:latin typeface="Roboto"/>
                <a:ea typeface="Roboto"/>
                <a:cs typeface="Roboto"/>
                <a:sym typeface="Roboto"/>
              </a:defRPr>
            </a:lvl2pPr>
            <a:lvl3pPr indent="0" lvl="2" marL="914400" marR="0" rtl="0" algn="ctr">
              <a:spcBef>
                <a:spcPts val="0"/>
              </a:spcBef>
              <a:spcAft>
                <a:spcPts val="0"/>
              </a:spcAft>
              <a:buSzPts val="1400"/>
              <a:buNone/>
              <a:defRPr b="0" i="0" sz="3600" u="none" cap="none" strike="noStrike">
                <a:latin typeface="Roboto"/>
                <a:ea typeface="Roboto"/>
                <a:cs typeface="Roboto"/>
                <a:sym typeface="Roboto"/>
              </a:defRPr>
            </a:lvl3pPr>
            <a:lvl4pPr indent="0" lvl="3" marL="1371600" marR="0" rtl="0" algn="ctr">
              <a:spcBef>
                <a:spcPts val="0"/>
              </a:spcBef>
              <a:spcAft>
                <a:spcPts val="0"/>
              </a:spcAft>
              <a:buSzPts val="1400"/>
              <a:buNone/>
              <a:defRPr b="0" i="0" sz="3600" u="none" cap="none" strike="noStrike">
                <a:latin typeface="Roboto"/>
                <a:ea typeface="Roboto"/>
                <a:cs typeface="Roboto"/>
                <a:sym typeface="Roboto"/>
              </a:defRPr>
            </a:lvl4pPr>
            <a:lvl5pPr indent="0" lvl="4" marL="1828800" marR="0" rtl="0" algn="ctr">
              <a:spcBef>
                <a:spcPts val="0"/>
              </a:spcBef>
              <a:spcAft>
                <a:spcPts val="0"/>
              </a:spcAft>
              <a:buSzPts val="1400"/>
              <a:buNone/>
              <a:defRPr b="0" i="0" sz="3600" u="none" cap="none" strike="noStrike">
                <a:latin typeface="Roboto"/>
                <a:ea typeface="Roboto"/>
                <a:cs typeface="Roboto"/>
                <a:sym typeface="Roboto"/>
              </a:defRPr>
            </a:lvl5pPr>
            <a:lvl6pPr indent="355600" lvl="5" marL="2286000" marR="0" rtl="0" algn="ctr">
              <a:spcBef>
                <a:spcPts val="0"/>
              </a:spcBef>
              <a:spcAft>
                <a:spcPts val="0"/>
              </a:spcAft>
              <a:buSzPts val="1400"/>
              <a:buNone/>
              <a:defRPr b="0" i="0" sz="3600" u="none" cap="none" strike="noStrike">
                <a:latin typeface="Roboto"/>
                <a:ea typeface="Roboto"/>
                <a:cs typeface="Roboto"/>
                <a:sym typeface="Roboto"/>
              </a:defRPr>
            </a:lvl6pPr>
            <a:lvl7pPr indent="711200" lvl="6" marL="2743200" marR="0" rtl="0" algn="ctr">
              <a:spcBef>
                <a:spcPts val="0"/>
              </a:spcBef>
              <a:spcAft>
                <a:spcPts val="0"/>
              </a:spcAft>
              <a:buSzPts val="1400"/>
              <a:buNone/>
              <a:defRPr b="0" i="0" sz="3600" u="none" cap="none" strike="noStrike">
                <a:latin typeface="Roboto"/>
                <a:ea typeface="Roboto"/>
                <a:cs typeface="Roboto"/>
                <a:sym typeface="Roboto"/>
              </a:defRPr>
            </a:lvl7pPr>
            <a:lvl8pPr indent="1066800" lvl="7" marL="3200400" marR="0" rtl="0" algn="ctr">
              <a:spcBef>
                <a:spcPts val="0"/>
              </a:spcBef>
              <a:spcAft>
                <a:spcPts val="0"/>
              </a:spcAft>
              <a:buSzPts val="1400"/>
              <a:buNone/>
              <a:defRPr b="0" i="0" sz="3600" u="none" cap="none" strike="noStrike">
                <a:latin typeface="Roboto"/>
                <a:ea typeface="Roboto"/>
                <a:cs typeface="Roboto"/>
                <a:sym typeface="Roboto"/>
              </a:defRPr>
            </a:lvl8pPr>
            <a:lvl9pPr indent="1422400" lvl="8" marL="3657600" marR="0" rtl="0" algn="ctr">
              <a:spcBef>
                <a:spcPts val="0"/>
              </a:spcBef>
              <a:spcAft>
                <a:spcPts val="0"/>
              </a:spcAft>
              <a:buSzPts val="1400"/>
              <a:buNone/>
              <a:defRPr b="0" i="0" sz="3600" u="none" cap="none" strike="noStrike">
                <a:latin typeface="Roboto"/>
                <a:ea typeface="Roboto"/>
                <a:cs typeface="Roboto"/>
                <a:sym typeface="Roboto"/>
              </a:defRPr>
            </a:lvl9pPr>
          </a:lstStyle>
          <a:p/>
        </p:txBody>
      </p:sp>
      <p:sp>
        <p:nvSpPr>
          <p:cNvPr id="47" name="Shape 47" title="."/>
          <p:cNvSpPr/>
          <p:nvPr>
            <p:ph idx="18" type="pic"/>
          </p:nvPr>
        </p:nvSpPr>
        <p:spPr>
          <a:xfrm>
            <a:off x="2293234" y="9919750"/>
            <a:ext cx="2837562" cy="1407885"/>
          </a:xfrm>
          <a:prstGeom prst="rect">
            <a:avLst/>
          </a:prstGeom>
          <a:solidFill>
            <a:srgbClr val="8297A7"/>
          </a:solidFill>
          <a:ln>
            <a:noFill/>
          </a:ln>
        </p:spPr>
        <p:txBody>
          <a:bodyPr anchorCtr="0" anchor="ctr" bIns="91425" lIns="91425" spcFirstLastPara="1" rIns="91425" wrap="square" tIns="91425"/>
          <a:lstStyle>
            <a:lvl1pPr indent="0" lvl="0" marL="0" marR="0" rtl="0" algn="ctr">
              <a:spcBef>
                <a:spcPts val="0"/>
              </a:spcBef>
              <a:spcAft>
                <a:spcPts val="0"/>
              </a:spcAft>
              <a:buSzPts val="1400"/>
              <a:buFont typeface="Roboto"/>
              <a:buNone/>
              <a:defRPr b="0" i="0" sz="3600" u="none" cap="none" strike="noStrike">
                <a:latin typeface="Roboto"/>
                <a:ea typeface="Roboto"/>
                <a:cs typeface="Roboto"/>
                <a:sym typeface="Roboto"/>
              </a:defRPr>
            </a:lvl1pPr>
            <a:lvl2pPr indent="0" lvl="1" marL="457200" marR="0" rtl="0" algn="ctr">
              <a:spcBef>
                <a:spcPts val="0"/>
              </a:spcBef>
              <a:spcAft>
                <a:spcPts val="0"/>
              </a:spcAft>
              <a:buSzPts val="1400"/>
              <a:buNone/>
              <a:defRPr b="0" i="0" sz="3600" u="none" cap="none" strike="noStrike">
                <a:latin typeface="Roboto"/>
                <a:ea typeface="Roboto"/>
                <a:cs typeface="Roboto"/>
                <a:sym typeface="Roboto"/>
              </a:defRPr>
            </a:lvl2pPr>
            <a:lvl3pPr indent="0" lvl="2" marL="914400" marR="0" rtl="0" algn="ctr">
              <a:spcBef>
                <a:spcPts val="0"/>
              </a:spcBef>
              <a:spcAft>
                <a:spcPts val="0"/>
              </a:spcAft>
              <a:buSzPts val="1400"/>
              <a:buNone/>
              <a:defRPr b="0" i="0" sz="3600" u="none" cap="none" strike="noStrike">
                <a:latin typeface="Roboto"/>
                <a:ea typeface="Roboto"/>
                <a:cs typeface="Roboto"/>
                <a:sym typeface="Roboto"/>
              </a:defRPr>
            </a:lvl3pPr>
            <a:lvl4pPr indent="0" lvl="3" marL="1371600" marR="0" rtl="0" algn="ctr">
              <a:spcBef>
                <a:spcPts val="0"/>
              </a:spcBef>
              <a:spcAft>
                <a:spcPts val="0"/>
              </a:spcAft>
              <a:buSzPts val="1400"/>
              <a:buNone/>
              <a:defRPr b="0" i="0" sz="3600" u="none" cap="none" strike="noStrike">
                <a:latin typeface="Roboto"/>
                <a:ea typeface="Roboto"/>
                <a:cs typeface="Roboto"/>
                <a:sym typeface="Roboto"/>
              </a:defRPr>
            </a:lvl4pPr>
            <a:lvl5pPr indent="0" lvl="4" marL="1828800" marR="0" rtl="0" algn="ctr">
              <a:spcBef>
                <a:spcPts val="0"/>
              </a:spcBef>
              <a:spcAft>
                <a:spcPts val="0"/>
              </a:spcAft>
              <a:buSzPts val="1400"/>
              <a:buNone/>
              <a:defRPr b="0" i="0" sz="3600" u="none" cap="none" strike="noStrike">
                <a:latin typeface="Roboto"/>
                <a:ea typeface="Roboto"/>
                <a:cs typeface="Roboto"/>
                <a:sym typeface="Roboto"/>
              </a:defRPr>
            </a:lvl5pPr>
            <a:lvl6pPr indent="355600" lvl="5" marL="2286000" marR="0" rtl="0" algn="ctr">
              <a:spcBef>
                <a:spcPts val="0"/>
              </a:spcBef>
              <a:spcAft>
                <a:spcPts val="0"/>
              </a:spcAft>
              <a:buSzPts val="1400"/>
              <a:buNone/>
              <a:defRPr b="0" i="0" sz="3600" u="none" cap="none" strike="noStrike">
                <a:latin typeface="Roboto"/>
                <a:ea typeface="Roboto"/>
                <a:cs typeface="Roboto"/>
                <a:sym typeface="Roboto"/>
              </a:defRPr>
            </a:lvl6pPr>
            <a:lvl7pPr indent="711200" lvl="6" marL="2743200" marR="0" rtl="0" algn="ctr">
              <a:spcBef>
                <a:spcPts val="0"/>
              </a:spcBef>
              <a:spcAft>
                <a:spcPts val="0"/>
              </a:spcAft>
              <a:buSzPts val="1400"/>
              <a:buNone/>
              <a:defRPr b="0" i="0" sz="3600" u="none" cap="none" strike="noStrike">
                <a:latin typeface="Roboto"/>
                <a:ea typeface="Roboto"/>
                <a:cs typeface="Roboto"/>
                <a:sym typeface="Roboto"/>
              </a:defRPr>
            </a:lvl7pPr>
            <a:lvl8pPr indent="1066800" lvl="7" marL="3200400" marR="0" rtl="0" algn="ctr">
              <a:spcBef>
                <a:spcPts val="0"/>
              </a:spcBef>
              <a:spcAft>
                <a:spcPts val="0"/>
              </a:spcAft>
              <a:buSzPts val="1400"/>
              <a:buNone/>
              <a:defRPr b="0" i="0" sz="3600" u="none" cap="none" strike="noStrike">
                <a:latin typeface="Roboto"/>
                <a:ea typeface="Roboto"/>
                <a:cs typeface="Roboto"/>
                <a:sym typeface="Roboto"/>
              </a:defRPr>
            </a:lvl8pPr>
            <a:lvl9pPr indent="1422400" lvl="8" marL="3657600" marR="0" rtl="0" algn="ctr">
              <a:spcBef>
                <a:spcPts val="0"/>
              </a:spcBef>
              <a:spcAft>
                <a:spcPts val="0"/>
              </a:spcAft>
              <a:buSzPts val="1400"/>
              <a:buNone/>
              <a:defRPr b="0" i="0" sz="3600" u="none" cap="none" strike="noStrike">
                <a:latin typeface="Roboto"/>
                <a:ea typeface="Roboto"/>
                <a:cs typeface="Roboto"/>
                <a:sym typeface="Roboto"/>
              </a:defRPr>
            </a:lvl9pPr>
          </a:lstStyle>
          <a:p/>
        </p:txBody>
      </p:sp>
      <p:sp>
        <p:nvSpPr>
          <p:cNvPr id="48" name="Shape 48" title="."/>
          <p:cNvSpPr/>
          <p:nvPr>
            <p:ph idx="19" type="pic"/>
          </p:nvPr>
        </p:nvSpPr>
        <p:spPr>
          <a:xfrm>
            <a:off x="13652105" y="9919750"/>
            <a:ext cx="2927818" cy="1583820"/>
          </a:xfrm>
          <a:prstGeom prst="rect">
            <a:avLst/>
          </a:prstGeom>
          <a:solidFill>
            <a:srgbClr val="8297A7"/>
          </a:solidFill>
          <a:ln>
            <a:noFill/>
          </a:ln>
        </p:spPr>
        <p:txBody>
          <a:bodyPr anchorCtr="0" anchor="ctr" bIns="91425" lIns="91425" spcFirstLastPara="1" rIns="91425" wrap="square" tIns="91425"/>
          <a:lstStyle>
            <a:lvl1pPr indent="0" lvl="0" marL="0" marR="0" rtl="0" algn="ctr">
              <a:spcBef>
                <a:spcPts val="0"/>
              </a:spcBef>
              <a:spcAft>
                <a:spcPts val="0"/>
              </a:spcAft>
              <a:buSzPts val="1400"/>
              <a:buFont typeface="Roboto"/>
              <a:buNone/>
              <a:defRPr b="0" i="0" sz="3600" u="none" cap="none" strike="noStrike">
                <a:latin typeface="Roboto"/>
                <a:ea typeface="Roboto"/>
                <a:cs typeface="Roboto"/>
                <a:sym typeface="Roboto"/>
              </a:defRPr>
            </a:lvl1pPr>
            <a:lvl2pPr indent="0" lvl="1" marL="457200" marR="0" rtl="0" algn="ctr">
              <a:spcBef>
                <a:spcPts val="0"/>
              </a:spcBef>
              <a:spcAft>
                <a:spcPts val="0"/>
              </a:spcAft>
              <a:buSzPts val="1400"/>
              <a:buNone/>
              <a:defRPr b="0" i="0" sz="3600" u="none" cap="none" strike="noStrike">
                <a:latin typeface="Roboto"/>
                <a:ea typeface="Roboto"/>
                <a:cs typeface="Roboto"/>
                <a:sym typeface="Roboto"/>
              </a:defRPr>
            </a:lvl2pPr>
            <a:lvl3pPr indent="0" lvl="2" marL="914400" marR="0" rtl="0" algn="ctr">
              <a:spcBef>
                <a:spcPts val="0"/>
              </a:spcBef>
              <a:spcAft>
                <a:spcPts val="0"/>
              </a:spcAft>
              <a:buSzPts val="1400"/>
              <a:buNone/>
              <a:defRPr b="0" i="0" sz="3600" u="none" cap="none" strike="noStrike">
                <a:latin typeface="Roboto"/>
                <a:ea typeface="Roboto"/>
                <a:cs typeface="Roboto"/>
                <a:sym typeface="Roboto"/>
              </a:defRPr>
            </a:lvl3pPr>
            <a:lvl4pPr indent="0" lvl="3" marL="1371600" marR="0" rtl="0" algn="ctr">
              <a:spcBef>
                <a:spcPts val="0"/>
              </a:spcBef>
              <a:spcAft>
                <a:spcPts val="0"/>
              </a:spcAft>
              <a:buSzPts val="1400"/>
              <a:buNone/>
              <a:defRPr b="0" i="0" sz="3600" u="none" cap="none" strike="noStrike">
                <a:latin typeface="Roboto"/>
                <a:ea typeface="Roboto"/>
                <a:cs typeface="Roboto"/>
                <a:sym typeface="Roboto"/>
              </a:defRPr>
            </a:lvl4pPr>
            <a:lvl5pPr indent="0" lvl="4" marL="1828800" marR="0" rtl="0" algn="ctr">
              <a:spcBef>
                <a:spcPts val="0"/>
              </a:spcBef>
              <a:spcAft>
                <a:spcPts val="0"/>
              </a:spcAft>
              <a:buSzPts val="1400"/>
              <a:buNone/>
              <a:defRPr b="0" i="0" sz="3600" u="none" cap="none" strike="noStrike">
                <a:latin typeface="Roboto"/>
                <a:ea typeface="Roboto"/>
                <a:cs typeface="Roboto"/>
                <a:sym typeface="Roboto"/>
              </a:defRPr>
            </a:lvl5pPr>
            <a:lvl6pPr indent="355600" lvl="5" marL="2286000" marR="0" rtl="0" algn="ctr">
              <a:spcBef>
                <a:spcPts val="0"/>
              </a:spcBef>
              <a:spcAft>
                <a:spcPts val="0"/>
              </a:spcAft>
              <a:buSzPts val="1400"/>
              <a:buNone/>
              <a:defRPr b="0" i="0" sz="3600" u="none" cap="none" strike="noStrike">
                <a:latin typeface="Roboto"/>
                <a:ea typeface="Roboto"/>
                <a:cs typeface="Roboto"/>
                <a:sym typeface="Roboto"/>
              </a:defRPr>
            </a:lvl6pPr>
            <a:lvl7pPr indent="711200" lvl="6" marL="2743200" marR="0" rtl="0" algn="ctr">
              <a:spcBef>
                <a:spcPts val="0"/>
              </a:spcBef>
              <a:spcAft>
                <a:spcPts val="0"/>
              </a:spcAft>
              <a:buSzPts val="1400"/>
              <a:buNone/>
              <a:defRPr b="0" i="0" sz="3600" u="none" cap="none" strike="noStrike">
                <a:latin typeface="Roboto"/>
                <a:ea typeface="Roboto"/>
                <a:cs typeface="Roboto"/>
                <a:sym typeface="Roboto"/>
              </a:defRPr>
            </a:lvl7pPr>
            <a:lvl8pPr indent="1066800" lvl="7" marL="3200400" marR="0" rtl="0" algn="ctr">
              <a:spcBef>
                <a:spcPts val="0"/>
              </a:spcBef>
              <a:spcAft>
                <a:spcPts val="0"/>
              </a:spcAft>
              <a:buSzPts val="1400"/>
              <a:buNone/>
              <a:defRPr b="0" i="0" sz="3600" u="none" cap="none" strike="noStrike">
                <a:latin typeface="Roboto"/>
                <a:ea typeface="Roboto"/>
                <a:cs typeface="Roboto"/>
                <a:sym typeface="Roboto"/>
              </a:defRPr>
            </a:lvl8pPr>
            <a:lvl9pPr indent="1422400" lvl="8" marL="3657600" marR="0" rtl="0" algn="ctr">
              <a:spcBef>
                <a:spcPts val="0"/>
              </a:spcBef>
              <a:spcAft>
                <a:spcPts val="0"/>
              </a:spcAft>
              <a:buSzPts val="1400"/>
              <a:buNone/>
              <a:defRPr b="0" i="0" sz="3600" u="none" cap="none" strike="noStrike">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2505D"/>
        </a:solidFill>
      </p:bgPr>
    </p:bg>
    <p:spTree>
      <p:nvGrpSpPr>
        <p:cNvPr id="5" name="Shape 5"/>
        <p:cNvGrpSpPr/>
        <p:nvPr/>
      </p:nvGrpSpPr>
      <p:grpSpPr>
        <a:xfrm>
          <a:off x="0" y="0"/>
          <a:ext cx="0" cy="0"/>
          <a:chOff x="0" y="0"/>
          <a:chExt cx="0" cy="0"/>
        </a:xfrm>
      </p:grpSpPr>
      <p:sp>
        <p:nvSpPr>
          <p:cNvPr id="6" name="Shape 6"/>
          <p:cNvSpPr/>
          <p:nvPr/>
        </p:nvSpPr>
        <p:spPr>
          <a:xfrm>
            <a:off x="609600" y="952500"/>
            <a:ext cx="406400" cy="406400"/>
          </a:xfrm>
          <a:prstGeom prst="roundRect">
            <a:avLst>
              <a:gd fmla="val 18750" name="adj"/>
            </a:avLst>
          </a:prstGeom>
          <a:noFill/>
          <a:ln cap="flat" cmpd="sng" w="25400">
            <a:solidFill>
              <a:srgbClr val="FFFFFF">
                <a:alpha val="69803"/>
              </a:srgbClr>
            </a:solidFill>
            <a:prstDash val="solid"/>
            <a:miter lim="8000"/>
            <a:headEnd len="med" w="med" type="none"/>
            <a:tailEnd len="med" w="med"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i="0" sz="5600" u="none" cap="none" strike="noStrike">
              <a:latin typeface="Arial"/>
              <a:ea typeface="Arial"/>
              <a:cs typeface="Arial"/>
              <a:sym typeface="Arial"/>
            </a:endParaRPr>
          </a:p>
        </p:txBody>
      </p:sp>
      <p:sp>
        <p:nvSpPr>
          <p:cNvPr id="7" name="Shape 7"/>
          <p:cNvSpPr/>
          <p:nvPr/>
        </p:nvSpPr>
        <p:spPr>
          <a:xfrm rot="5400000">
            <a:off x="728133" y="1093611"/>
            <a:ext cx="180623" cy="124178"/>
          </a:xfrm>
          <a:custGeom>
            <a:pathLst>
              <a:path extrusionOk="0" h="120000" w="120000">
                <a:moveTo>
                  <a:pt x="0" y="120000"/>
                </a:moveTo>
                <a:lnTo>
                  <a:pt x="120000" y="120000"/>
                </a:lnTo>
                <a:lnTo>
                  <a:pt x="60000" y="0"/>
                </a:lnTo>
                <a:close/>
              </a:path>
            </a:pathLst>
          </a:custGeom>
          <a:solidFill>
            <a:srgbClr val="FFFFFF">
              <a:alpha val="69803"/>
            </a:srgbClr>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5600" u="none" cap="none" strike="noStrike">
              <a:latin typeface="Arial"/>
              <a:ea typeface="Arial"/>
              <a:cs typeface="Arial"/>
              <a:sym typeface="Arial"/>
            </a:endParaRPr>
          </a:p>
        </p:txBody>
      </p:sp>
      <p:cxnSp>
        <p:nvCxnSpPr>
          <p:cNvPr id="8" name="Shape 8"/>
          <p:cNvCxnSpPr/>
          <p:nvPr/>
        </p:nvCxnSpPr>
        <p:spPr>
          <a:xfrm>
            <a:off x="1460500" y="12306300"/>
            <a:ext cx="21437953" cy="23"/>
          </a:xfrm>
          <a:prstGeom prst="straightConnector1">
            <a:avLst/>
          </a:prstGeom>
          <a:noFill/>
          <a:ln cap="flat" cmpd="sng" w="12700">
            <a:solidFill>
              <a:srgbClr val="748A9F"/>
            </a:solidFill>
            <a:prstDash val="solid"/>
            <a:miter lim="8000"/>
            <a:headEnd len="med" w="med" type="none"/>
            <a:tailEnd len="med" w="med" type="none"/>
          </a:ln>
        </p:spPr>
      </p:cxnSp>
      <p:sp>
        <p:nvSpPr>
          <p:cNvPr id="9" name="Shape 9"/>
          <p:cNvSpPr/>
          <p:nvPr/>
        </p:nvSpPr>
        <p:spPr>
          <a:xfrm>
            <a:off x="22148800" y="12534900"/>
            <a:ext cx="711200" cy="711200"/>
          </a:xfrm>
          <a:prstGeom prst="roundRect">
            <a:avLst>
              <a:gd fmla="val 10714" name="adj"/>
            </a:avLst>
          </a:prstGeom>
          <a:noFill/>
          <a:ln cap="flat" cmpd="sng" w="12700">
            <a:solidFill>
              <a:srgbClr val="C0C0C0"/>
            </a:solidFill>
            <a:prstDash val="solid"/>
            <a:miter lim="8000"/>
            <a:headEnd len="med" w="med" type="none"/>
            <a:tailEnd len="med" w="med"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i="0" sz="5600" u="none" cap="none" strike="noStrike">
              <a:latin typeface="Arial"/>
              <a:ea typeface="Arial"/>
              <a:cs typeface="Arial"/>
              <a:sym typeface="Arial"/>
            </a:endParaRPr>
          </a:p>
        </p:txBody>
      </p:sp>
      <p:sp>
        <p:nvSpPr>
          <p:cNvPr id="10" name="Shape 10"/>
          <p:cNvSpPr/>
          <p:nvPr/>
        </p:nvSpPr>
        <p:spPr>
          <a:xfrm>
            <a:off x="1473200" y="12640865"/>
            <a:ext cx="8420575" cy="410369"/>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Clr>
                <a:srgbClr val="748A9F"/>
              </a:buClr>
              <a:buFont typeface="Open Sans"/>
              <a:buNone/>
            </a:pPr>
            <a:r>
              <a:rPr b="1" i="0" lang="hu-HU" sz="2000" u="none" cap="none" strike="noStrike">
                <a:solidFill>
                  <a:srgbClr val="748A9F"/>
                </a:solidFill>
                <a:latin typeface="Open Sans"/>
                <a:ea typeface="Open Sans"/>
                <a:cs typeface="Open Sans"/>
                <a:sym typeface="Open Sans"/>
              </a:rPr>
              <a:t>FCNN: Fusion of Convolutional Neural Networks for Object Tracking</a:t>
            </a:r>
            <a:endParaRPr b="1" i="0" sz="2000" u="none" cap="none" strike="noStrike">
              <a:solidFill>
                <a:srgbClr val="748A9F"/>
              </a:solidFill>
              <a:latin typeface="Times New Roman"/>
              <a:ea typeface="Times New Roman"/>
              <a:cs typeface="Times New Roman"/>
              <a:sym typeface="Times New Roman"/>
            </a:endParaRPr>
          </a:p>
        </p:txBody>
      </p:sp>
      <p:cxnSp>
        <p:nvCxnSpPr>
          <p:cNvPr id="11" name="Shape 11"/>
          <p:cNvCxnSpPr/>
          <p:nvPr/>
        </p:nvCxnSpPr>
        <p:spPr>
          <a:xfrm>
            <a:off x="0" y="2844852"/>
            <a:ext cx="24384001" cy="0"/>
          </a:xfrm>
          <a:prstGeom prst="straightConnector1">
            <a:avLst/>
          </a:prstGeom>
          <a:noFill/>
          <a:ln cap="flat" cmpd="sng" w="12700">
            <a:solidFill>
              <a:srgbClr val="748A9F"/>
            </a:solidFill>
            <a:prstDash val="solid"/>
            <a:miter lim="8000"/>
            <a:headEnd len="med" w="med" type="none"/>
            <a:tailEnd len="med" w="med" type="none"/>
          </a:ln>
        </p:spPr>
      </p:cxnSp>
      <p:pic>
        <p:nvPicPr>
          <p:cNvPr id="12" name="Shape 12"/>
          <p:cNvPicPr preferRelativeResize="0"/>
          <p:nvPr/>
        </p:nvPicPr>
        <p:blipFill rotWithShape="1">
          <a:blip r:embed="rId1">
            <a:alphaModFix/>
          </a:blip>
          <a:srcRect b="0" l="0" r="0" t="0"/>
          <a:stretch/>
        </p:blipFill>
        <p:spPr>
          <a:xfrm>
            <a:off x="21712423" y="389285"/>
            <a:ext cx="1918843" cy="194313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 name="Shape 52"/>
        <p:cNvGrpSpPr/>
        <p:nvPr/>
      </p:nvGrpSpPr>
      <p:grpSpPr>
        <a:xfrm>
          <a:off x="0" y="0"/>
          <a:ext cx="0" cy="0"/>
          <a:chOff x="0" y="0"/>
          <a:chExt cx="0" cy="0"/>
        </a:xfrm>
      </p:grpSpPr>
      <p:sp>
        <p:nvSpPr>
          <p:cNvPr id="53" name="Shape 53"/>
          <p:cNvSpPr/>
          <p:nvPr/>
        </p:nvSpPr>
        <p:spPr>
          <a:xfrm>
            <a:off x="3515293" y="5912575"/>
            <a:ext cx="17342953" cy="3334246"/>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b="0" i="0" lang="hu-HU" sz="9600" u="none" cap="none" strike="noStrike">
                <a:solidFill>
                  <a:srgbClr val="FFFFFF"/>
                </a:solidFill>
                <a:latin typeface="Open Sans Light"/>
                <a:ea typeface="Open Sans Light"/>
                <a:cs typeface="Open Sans Light"/>
                <a:sym typeface="Open Sans Light"/>
              </a:rPr>
              <a:t>FCNN: Fusion of Convolutional Neural Networks for</a:t>
            </a:r>
            <a:endParaRPr b="0" i="0" sz="9600" u="none" cap="none" strike="noStrike">
              <a:solidFill>
                <a:srgbClr val="FFFFFF"/>
              </a:solidFill>
              <a:latin typeface="Open Sans Light"/>
              <a:ea typeface="Open Sans Light"/>
              <a:cs typeface="Open Sans Light"/>
              <a:sym typeface="Open Sans Light"/>
            </a:endParaRPr>
          </a:p>
          <a:p>
            <a:pPr indent="0" lvl="0" marL="0" marR="0" rtl="0" algn="ctr">
              <a:spcBef>
                <a:spcPts val="0"/>
              </a:spcBef>
              <a:spcAft>
                <a:spcPts val="0"/>
              </a:spcAft>
              <a:buNone/>
            </a:pPr>
            <a:r>
              <a:t/>
            </a:r>
            <a:endParaRPr b="0" i="0" sz="9600" u="none" cap="none" strike="noStrike">
              <a:solidFill>
                <a:srgbClr val="FFFFFF"/>
              </a:solidFill>
              <a:latin typeface="Open Sans Light"/>
              <a:ea typeface="Open Sans Light"/>
              <a:cs typeface="Open Sans Light"/>
              <a:sym typeface="Open Sans Light"/>
            </a:endParaRPr>
          </a:p>
          <a:p>
            <a:pPr indent="0" lvl="0" marL="0" marR="0" rtl="0" algn="ctr">
              <a:spcBef>
                <a:spcPts val="0"/>
              </a:spcBef>
              <a:spcAft>
                <a:spcPts val="0"/>
              </a:spcAft>
              <a:buNone/>
            </a:pPr>
            <a:r>
              <a:rPr b="0" i="0" lang="hu-HU" sz="9600" u="none" cap="none" strike="noStrike">
                <a:solidFill>
                  <a:srgbClr val="FFFFFF"/>
                </a:solidFill>
                <a:latin typeface="Open Sans Light"/>
                <a:ea typeface="Open Sans Light"/>
                <a:cs typeface="Open Sans Light"/>
                <a:sym typeface="Open Sans Light"/>
              </a:rPr>
              <a:t>Object Tracking</a:t>
            </a:r>
            <a:endParaRPr b="0" i="0" sz="9600" u="none" cap="none" strike="noStrike">
              <a:solidFill>
                <a:srgbClr val="FFFFFF"/>
              </a:solidFill>
              <a:latin typeface="Open Sans Light"/>
              <a:ea typeface="Open Sans Light"/>
              <a:cs typeface="Open Sans Light"/>
              <a:sym typeface="Open Sans Light"/>
            </a:endParaRPr>
          </a:p>
        </p:txBody>
      </p:sp>
      <p:pic>
        <p:nvPicPr>
          <p:cNvPr id="54" name="Shape 54"/>
          <p:cNvPicPr preferRelativeResize="0"/>
          <p:nvPr/>
        </p:nvPicPr>
        <p:blipFill rotWithShape="1">
          <a:blip r:embed="rId3">
            <a:alphaModFix/>
          </a:blip>
          <a:srcRect b="29328" l="0" r="0" t="0"/>
          <a:stretch/>
        </p:blipFill>
        <p:spPr>
          <a:xfrm>
            <a:off x="8677818" y="2401195"/>
            <a:ext cx="7028364" cy="2932805"/>
          </a:xfrm>
          <a:prstGeom prst="rect">
            <a:avLst/>
          </a:prstGeom>
          <a:noFill/>
          <a:ln>
            <a:noFill/>
          </a:ln>
        </p:spPr>
      </p:pic>
      <p:sp>
        <p:nvSpPr>
          <p:cNvPr id="55" name="Shape 55"/>
          <p:cNvSpPr txBox="1"/>
          <p:nvPr/>
        </p:nvSpPr>
        <p:spPr>
          <a:xfrm>
            <a:off x="17616195" y="10781864"/>
            <a:ext cx="6386805" cy="2441694"/>
          </a:xfrm>
          <a:prstGeom prst="rect">
            <a:avLst/>
          </a:prstGeom>
          <a:noFill/>
          <a:ln>
            <a:noFill/>
          </a:ln>
        </p:spPr>
        <p:txBody>
          <a:bodyPr anchorCtr="0" anchor="ctr" bIns="50800" lIns="50800" spcFirstLastPara="1" rIns="50800" wrap="square" tIns="50800">
            <a:noAutofit/>
          </a:bodyPr>
          <a:lstStyle/>
          <a:p>
            <a:pPr indent="0" lvl="0" marL="0" marR="0" rtl="0" algn="r">
              <a:spcBef>
                <a:spcPts val="0"/>
              </a:spcBef>
              <a:spcAft>
                <a:spcPts val="0"/>
              </a:spcAft>
              <a:buNone/>
            </a:pPr>
            <a:r>
              <a:rPr b="0" i="0" lang="hu-HU" sz="4400" u="none" cap="none" strike="noStrike">
                <a:solidFill>
                  <a:srgbClr val="FFFFFF"/>
                </a:solidFill>
                <a:latin typeface="Open Sans Light"/>
                <a:ea typeface="Open Sans Light"/>
                <a:cs typeface="Open Sans Light"/>
                <a:sym typeface="Open Sans Light"/>
              </a:rPr>
              <a:t>VGIS 842</a:t>
            </a:r>
            <a:endParaRPr b="0" i="0" sz="4400" u="none" cap="none" strike="noStrike">
              <a:solidFill>
                <a:srgbClr val="FFFFFF"/>
              </a:solidFill>
              <a:latin typeface="Open Sans Light"/>
              <a:ea typeface="Open Sans Light"/>
              <a:cs typeface="Open Sans Light"/>
              <a:sym typeface="Open Sans Light"/>
            </a:endParaRPr>
          </a:p>
          <a:p>
            <a:pPr indent="0" lvl="0" marL="0" marR="0" rtl="0" algn="r">
              <a:spcBef>
                <a:spcPts val="0"/>
              </a:spcBef>
              <a:spcAft>
                <a:spcPts val="0"/>
              </a:spcAft>
              <a:buNone/>
            </a:pPr>
            <a:r>
              <a:rPr b="0" i="0" lang="hu-HU" sz="3600" u="none" cap="none" strike="noStrike">
                <a:solidFill>
                  <a:srgbClr val="FFFFFF"/>
                </a:solidFill>
                <a:latin typeface="Open Sans Light"/>
                <a:ea typeface="Open Sans Light"/>
                <a:cs typeface="Open Sans Light"/>
                <a:sym typeface="Open Sans Light"/>
              </a:rPr>
              <a:t>Péter Rohoska</a:t>
            </a:r>
            <a:endParaRPr b="0" i="0" sz="3600" u="none" cap="none" strike="noStrike">
              <a:solidFill>
                <a:srgbClr val="FFFFFF"/>
              </a:solidFill>
              <a:latin typeface="Open Sans Light"/>
              <a:ea typeface="Open Sans Light"/>
              <a:cs typeface="Open Sans Light"/>
              <a:sym typeface="Open Sans Light"/>
            </a:endParaRPr>
          </a:p>
          <a:p>
            <a:pPr indent="0" lvl="0" marL="0" marR="0" rtl="0" algn="r">
              <a:spcBef>
                <a:spcPts val="0"/>
              </a:spcBef>
              <a:spcAft>
                <a:spcPts val="0"/>
              </a:spcAft>
              <a:buNone/>
            </a:pPr>
            <a:r>
              <a:rPr b="0" i="0" lang="hu-HU" sz="3600" u="none" cap="none" strike="noStrike">
                <a:solidFill>
                  <a:srgbClr val="FFFFFF"/>
                </a:solidFill>
                <a:latin typeface="Open Sans Light"/>
                <a:ea typeface="Open Sans Light"/>
                <a:cs typeface="Open Sans Light"/>
                <a:sym typeface="Open Sans Light"/>
              </a:rPr>
              <a:t>Louise Abela </a:t>
            </a:r>
            <a:endParaRPr b="0" i="0" sz="3600" u="none" cap="none" strike="noStrike">
              <a:solidFill>
                <a:srgbClr val="FFFFFF"/>
              </a:solidFill>
              <a:latin typeface="Open Sans Light"/>
              <a:ea typeface="Open Sans Light"/>
              <a:cs typeface="Open Sans Light"/>
              <a:sym typeface="Open Sans Light"/>
            </a:endParaRPr>
          </a:p>
          <a:p>
            <a:pPr indent="0" lvl="0" marL="0" marR="0" rtl="0" algn="r">
              <a:spcBef>
                <a:spcPts val="0"/>
              </a:spcBef>
              <a:spcAft>
                <a:spcPts val="0"/>
              </a:spcAft>
              <a:buNone/>
            </a:pPr>
            <a:r>
              <a:rPr b="0" i="0" lang="hu-HU" sz="3600" u="none" cap="none" strike="noStrike">
                <a:solidFill>
                  <a:srgbClr val="FFFFFF"/>
                </a:solidFill>
                <a:latin typeface="Open Sans Light"/>
                <a:ea typeface="Open Sans Light"/>
                <a:cs typeface="Open Sans Light"/>
                <a:sym typeface="Open Sans Light"/>
              </a:rPr>
              <a:t>Cédric Magnan</a:t>
            </a:r>
            <a:endParaRPr b="0" i="0" sz="3600" u="none" cap="none" strike="noStrike">
              <a:solidFill>
                <a:srgbClr val="FFFFFF"/>
              </a:solidFill>
              <a:latin typeface="Open Sans Light"/>
              <a:ea typeface="Open Sans Light"/>
              <a:cs typeface="Open Sans Light"/>
              <a:sym typeface="Open Sans Light"/>
            </a:endParaRPr>
          </a:p>
        </p:txBody>
      </p:sp>
      <p:sp>
        <p:nvSpPr>
          <p:cNvPr id="56" name="Shape 56"/>
          <p:cNvSpPr txBox="1"/>
          <p:nvPr/>
        </p:nvSpPr>
        <p:spPr>
          <a:xfrm>
            <a:off x="0" y="12669559"/>
            <a:ext cx="4777273" cy="718145"/>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Open Sans Light"/>
              <a:buNone/>
            </a:pPr>
            <a:r>
              <a:rPr b="0" i="0" lang="hu-HU" sz="4000" u="none" cap="none" strike="noStrike">
                <a:solidFill>
                  <a:srgbClr val="FFFFFF"/>
                </a:solidFill>
                <a:latin typeface="Open Sans Light"/>
                <a:ea typeface="Open Sans Light"/>
                <a:cs typeface="Open Sans Light"/>
                <a:sym typeface="Open Sans Light"/>
              </a:rPr>
              <a:t>VGIS Exam 2017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p:nvPr/>
        </p:nvSpPr>
        <p:spPr>
          <a:xfrm>
            <a:off x="1236464" y="764877"/>
            <a:ext cx="6172042"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i="0" lang="hu-HU" sz="4000" u="none" cap="none" strike="noStrike">
                <a:solidFill>
                  <a:srgbClr val="FFFFFF"/>
                </a:solidFill>
                <a:latin typeface="Open Sans"/>
                <a:ea typeface="Open Sans"/>
                <a:cs typeface="Open Sans"/>
                <a:sym typeface="Open Sans"/>
              </a:rPr>
              <a:t>TCNN</a:t>
            </a:r>
            <a:endParaRPr b="1" i="0" sz="4000" u="none" cap="none" strike="noStrike">
              <a:solidFill>
                <a:srgbClr val="FFFFFF"/>
              </a:solidFill>
              <a:latin typeface="Open Sans"/>
              <a:ea typeface="Open Sans"/>
              <a:cs typeface="Open Sans"/>
              <a:sym typeface="Open Sans"/>
            </a:endParaRPr>
          </a:p>
        </p:txBody>
      </p:sp>
      <p:sp>
        <p:nvSpPr>
          <p:cNvPr id="152" name="Shape 152"/>
          <p:cNvSpPr/>
          <p:nvPr/>
        </p:nvSpPr>
        <p:spPr>
          <a:xfrm>
            <a:off x="1244600" y="1438721"/>
            <a:ext cx="5397311" cy="564257"/>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0" i="0" lang="hu-HU" sz="3000" u="none" cap="none" strike="noStrike">
                <a:solidFill>
                  <a:srgbClr val="FFFFFF"/>
                </a:solidFill>
                <a:latin typeface="Open Sans Light"/>
                <a:ea typeface="Open Sans Light"/>
                <a:cs typeface="Open Sans Light"/>
                <a:sym typeface="Open Sans Light"/>
              </a:rPr>
              <a:t>Theory and Re-Implementation</a:t>
            </a:r>
            <a:endParaRPr b="0" i="0" sz="3000" u="none" cap="none" strike="noStrike">
              <a:solidFill>
                <a:srgbClr val="FFFFFF"/>
              </a:solidFill>
              <a:latin typeface="Open Sans Light"/>
              <a:ea typeface="Open Sans Light"/>
              <a:cs typeface="Open Sans Light"/>
              <a:sym typeface="Open Sans Light"/>
            </a:endParaRPr>
          </a:p>
        </p:txBody>
      </p:sp>
      <p:sp>
        <p:nvSpPr>
          <p:cNvPr id="153" name="Shape 153"/>
          <p:cNvSpPr txBox="1"/>
          <p:nvPr/>
        </p:nvSpPr>
        <p:spPr>
          <a:xfrm>
            <a:off x="11287125" y="3523258"/>
            <a:ext cx="11858625" cy="8412559"/>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lt1"/>
              </a:buClr>
              <a:buFont typeface="Open Sans"/>
              <a:buNone/>
            </a:pPr>
            <a:r>
              <a:rPr b="0" i="0" lang="hu-HU" sz="3600" u="none" cap="none" strike="noStrike">
                <a:solidFill>
                  <a:schemeClr val="lt1"/>
                </a:solidFill>
                <a:latin typeface="Open Sans"/>
                <a:ea typeface="Open Sans"/>
                <a:cs typeface="Open Sans"/>
                <a:sym typeface="Open Sans"/>
              </a:rPr>
              <a:t>Uses a VGG-M network pretrained on ImageNet</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Font typeface="Open Sans"/>
              <a:buNone/>
            </a:pPr>
            <a:r>
              <a:rPr b="0" i="0" lang="hu-HU" sz="3600" u="none" cap="none" strike="noStrike">
                <a:solidFill>
                  <a:schemeClr val="lt1"/>
                </a:solidFill>
                <a:latin typeface="Open Sans"/>
                <a:ea typeface="Open Sans"/>
                <a:cs typeface="Open Sans"/>
                <a:sym typeface="Open Sans"/>
              </a:rPr>
              <a:t>Maintains a tree-structure of CNNs in nodes during </a:t>
            </a:r>
            <a:endParaRPr/>
          </a:p>
          <a:p>
            <a:pPr indent="0" lvl="0" marL="0" marR="0" rtl="0" algn="l">
              <a:lnSpc>
                <a:spcPct val="100000"/>
              </a:lnSpc>
              <a:spcBef>
                <a:spcPts val="0"/>
              </a:spcBef>
              <a:spcAft>
                <a:spcPts val="0"/>
              </a:spcAft>
              <a:buClr>
                <a:schemeClr val="lt1"/>
              </a:buClr>
              <a:buFont typeface="Open Sans"/>
              <a:buNone/>
            </a:pPr>
            <a:r>
              <a:rPr b="0" i="0" lang="hu-HU" sz="3600" u="none" cap="none" strike="noStrike">
                <a:solidFill>
                  <a:schemeClr val="lt1"/>
                </a:solidFill>
                <a:latin typeface="Open Sans"/>
                <a:ea typeface="Open Sans"/>
                <a:cs typeface="Open Sans"/>
                <a:sym typeface="Open Sans"/>
              </a:rPr>
              <a:t>tracking based on target appearence change</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chemeClr val="lt1"/>
                </a:solidFill>
                <a:latin typeface="Arial"/>
                <a:ea typeface="Arial"/>
                <a:cs typeface="Arial"/>
                <a:sym typeface="Arial"/>
              </a:rPr>
              <a:t>T</a:t>
            </a:r>
            <a:r>
              <a:rPr b="0" i="0" lang="hu-HU" sz="3600" u="none" cap="none" strike="noStrike">
                <a:solidFill>
                  <a:schemeClr val="lt1"/>
                </a:solidFill>
                <a:latin typeface="Open Sans"/>
                <a:ea typeface="Open Sans"/>
                <a:cs typeface="Open Sans"/>
                <a:sym typeface="Open Sans"/>
              </a:rPr>
              <a:t>he proposed algorithm is effective to handle multi-modal target appearances</a:t>
            </a:r>
            <a:r>
              <a:rPr b="0" i="0" lang="hu-HU" sz="3600" u="none" cap="none" strike="noStrike">
                <a:solidFill>
                  <a:schemeClr val="lt1"/>
                </a:solidFill>
                <a:latin typeface="Arial"/>
                <a:ea typeface="Arial"/>
                <a:cs typeface="Arial"/>
                <a:sym typeface="Arial"/>
              </a:rPr>
              <a:t>,</a:t>
            </a:r>
            <a:r>
              <a:rPr b="0" i="0" lang="hu-HU" sz="3600" u="none" cap="none" strike="noStrike">
                <a:solidFill>
                  <a:schemeClr val="lt1"/>
                </a:solidFill>
                <a:latin typeface="Open Sans"/>
                <a:ea typeface="Open Sans"/>
                <a:cs typeface="Open Sans"/>
                <a:sym typeface="Open Sans"/>
              </a:rPr>
              <a:t> short-term occlusions and tracking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failures.</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The final target state is estimated by identifying the best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sample in terms of a weighted average score from a set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of active CNNs</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Font typeface="Open Sans"/>
              <a:buNone/>
            </a:pPr>
            <a:r>
              <a:rPr b="0" i="0" lang="hu-HU" sz="3600" u="none" cap="none" strike="noStrike">
                <a:solidFill>
                  <a:schemeClr val="lt1"/>
                </a:solidFill>
                <a:latin typeface="Open Sans"/>
                <a:ea typeface="Open Sans"/>
                <a:cs typeface="Open Sans"/>
                <a:sym typeface="Open Sans"/>
              </a:rPr>
              <a:t>During tracking online updates are performed along the </a:t>
            </a:r>
            <a:endParaRPr/>
          </a:p>
          <a:p>
            <a:pPr indent="0" lvl="0" marL="0" marR="0" rtl="0" algn="l">
              <a:lnSpc>
                <a:spcPct val="100000"/>
              </a:lnSpc>
              <a:spcBef>
                <a:spcPts val="0"/>
              </a:spcBef>
              <a:spcAft>
                <a:spcPts val="0"/>
              </a:spcAft>
              <a:buClr>
                <a:schemeClr val="lt1"/>
              </a:buClr>
              <a:buFont typeface="Open Sans"/>
              <a:buNone/>
            </a:pPr>
            <a:r>
              <a:rPr b="0" i="0" lang="hu-HU" sz="3600" u="none" cap="none" strike="noStrike">
                <a:solidFill>
                  <a:schemeClr val="lt1"/>
                </a:solidFill>
                <a:latin typeface="Open Sans"/>
                <a:ea typeface="Open Sans"/>
                <a:cs typeface="Open Sans"/>
                <a:sym typeface="Open Sans"/>
              </a:rPr>
              <a:t>active CNNs</a:t>
            </a:r>
            <a:endParaRPr b="0" i="0" sz="3600" u="none" cap="none" strike="noStrike">
              <a:solidFill>
                <a:schemeClr val="lt1"/>
              </a:solidFill>
              <a:latin typeface="Open Sans"/>
              <a:ea typeface="Open Sans"/>
              <a:cs typeface="Open Sans"/>
              <a:sym typeface="Open Sans"/>
            </a:endParaRPr>
          </a:p>
        </p:txBody>
      </p:sp>
      <p:pic>
        <p:nvPicPr>
          <p:cNvPr id="154" name="Shape 154"/>
          <p:cNvPicPr preferRelativeResize="0"/>
          <p:nvPr/>
        </p:nvPicPr>
        <p:blipFill rotWithShape="1">
          <a:blip r:embed="rId3">
            <a:alphaModFix/>
          </a:blip>
          <a:srcRect b="29297" l="11639" r="52781" t="33203"/>
          <a:stretch/>
        </p:blipFill>
        <p:spPr>
          <a:xfrm>
            <a:off x="0" y="4500561"/>
            <a:ext cx="10897790" cy="645795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p:nvPr/>
        </p:nvSpPr>
        <p:spPr>
          <a:xfrm>
            <a:off x="1376413" y="843954"/>
            <a:ext cx="8850512"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i="0" lang="hu-HU" sz="4000" u="none" cap="none" strike="noStrike">
                <a:solidFill>
                  <a:srgbClr val="FFFFFF"/>
                </a:solidFill>
                <a:latin typeface="Open Sans"/>
                <a:ea typeface="Open Sans"/>
                <a:cs typeface="Open Sans"/>
                <a:sym typeface="Open Sans"/>
              </a:rPr>
              <a:t>Combination of Scores</a:t>
            </a:r>
            <a:endParaRPr b="1" i="0" sz="4000" u="none" cap="none" strike="noStrike">
              <a:solidFill>
                <a:srgbClr val="FFFFFF"/>
              </a:solidFill>
              <a:latin typeface="Open Sans"/>
              <a:ea typeface="Open Sans"/>
              <a:cs typeface="Open Sans"/>
              <a:sym typeface="Open Sans"/>
            </a:endParaRPr>
          </a:p>
        </p:txBody>
      </p:sp>
      <p:graphicFrame>
        <p:nvGraphicFramePr>
          <p:cNvPr id="160" name="Shape 160"/>
          <p:cNvGraphicFramePr/>
          <p:nvPr/>
        </p:nvGraphicFramePr>
        <p:xfrm>
          <a:off x="3263900" y="3497609"/>
          <a:ext cx="3000000" cy="3000000"/>
        </p:xfrm>
        <a:graphic>
          <a:graphicData uri="http://schemas.openxmlformats.org/drawingml/2006/table">
            <a:tbl>
              <a:tblPr bandRow="1" firstRow="1">
                <a:noFill/>
                <a:tableStyleId>{995C9578-68F3-4FA9-B297-5CAE0B5F6EA1}</a:tableStyleId>
              </a:tblPr>
              <a:tblGrid>
                <a:gridCol w="2032000"/>
                <a:gridCol w="2032000"/>
                <a:gridCol w="2032000"/>
                <a:gridCol w="2032000"/>
                <a:gridCol w="2032000"/>
                <a:gridCol w="2032000"/>
                <a:gridCol w="2032000"/>
                <a:gridCol w="2032000"/>
              </a:tblGrid>
              <a:tr h="370850">
                <a:tc>
                  <a:txBody>
                    <a:bodyPr>
                      <a:noAutofit/>
                    </a:bodyPr>
                    <a:lstStyle/>
                    <a:p>
                      <a:pPr indent="0" lvl="0" marL="0" marR="0" rtl="0" algn="ctr">
                        <a:spcBef>
                          <a:spcPts val="0"/>
                        </a:spcBef>
                        <a:spcAft>
                          <a:spcPts val="0"/>
                        </a:spcAft>
                        <a:buNone/>
                      </a:pPr>
                      <a:r>
                        <a:t/>
                      </a:r>
                      <a:endParaRPr sz="2400"/>
                    </a:p>
                  </a:txBody>
                  <a:tcPr marT="45725" marB="45725" marR="91450" marL="91450"/>
                </a:tc>
                <a:tc>
                  <a:txBody>
                    <a:bodyPr>
                      <a:noAutofit/>
                    </a:bodyPr>
                    <a:lstStyle/>
                    <a:p>
                      <a:pPr indent="0" lvl="0" marL="0" marR="0" rtl="0" algn="ctr">
                        <a:spcBef>
                          <a:spcPts val="0"/>
                        </a:spcBef>
                        <a:spcAft>
                          <a:spcPts val="0"/>
                        </a:spcAft>
                        <a:buNone/>
                      </a:pPr>
                      <a:r>
                        <a:t/>
                      </a:r>
                      <a:endParaRPr sz="2400"/>
                    </a:p>
                  </a:txBody>
                  <a:tcPr marT="45725" marB="45725" marR="91450" marL="91450"/>
                </a:tc>
                <a:tc>
                  <a:txBody>
                    <a:bodyPr>
                      <a:noAutofit/>
                    </a:bodyPr>
                    <a:lstStyle/>
                    <a:p>
                      <a:pPr indent="0" lvl="0" marL="0" marR="0" rtl="0" algn="ctr">
                        <a:spcBef>
                          <a:spcPts val="0"/>
                        </a:spcBef>
                        <a:spcAft>
                          <a:spcPts val="0"/>
                        </a:spcAft>
                        <a:buNone/>
                      </a:pPr>
                      <a:r>
                        <a:t/>
                      </a:r>
                      <a:endParaRPr sz="2400"/>
                    </a:p>
                  </a:txBody>
                  <a:tcPr marT="45725" marB="45725" marR="91450" marL="91450"/>
                </a:tc>
                <a:tc>
                  <a:txBody>
                    <a:bodyPr>
                      <a:noAutofit/>
                    </a:bodyPr>
                    <a:lstStyle/>
                    <a:p>
                      <a:pPr indent="0" lvl="0" marL="0" marR="0" rtl="0" algn="ctr">
                        <a:spcBef>
                          <a:spcPts val="0"/>
                        </a:spcBef>
                        <a:spcAft>
                          <a:spcPts val="0"/>
                        </a:spcAft>
                        <a:buNone/>
                      </a:pPr>
                      <a:r>
                        <a:t/>
                      </a:r>
                      <a:endParaRPr sz="2400"/>
                    </a:p>
                  </a:txBody>
                  <a:tcPr marT="45725" marB="45725" marR="91450" marL="91450"/>
                </a:tc>
                <a:tc>
                  <a:txBody>
                    <a:bodyPr>
                      <a:noAutofit/>
                    </a:bodyPr>
                    <a:lstStyle/>
                    <a:p>
                      <a:pPr indent="0" lvl="0" marL="0" marR="0" rtl="0" algn="ctr">
                        <a:spcBef>
                          <a:spcPts val="0"/>
                        </a:spcBef>
                        <a:spcAft>
                          <a:spcPts val="0"/>
                        </a:spcAft>
                        <a:buNone/>
                      </a:pPr>
                      <a:r>
                        <a:t/>
                      </a:r>
                      <a:endParaRPr sz="2400"/>
                    </a:p>
                  </a:txBody>
                  <a:tcPr marT="45725" marB="45725" marR="91450" marL="91450"/>
                </a:tc>
                <a:tc>
                  <a:txBody>
                    <a:bodyPr>
                      <a:noAutofit/>
                    </a:bodyPr>
                    <a:lstStyle/>
                    <a:p>
                      <a:pPr indent="0" lvl="0" marL="0" marR="0" rtl="0" algn="ctr">
                        <a:spcBef>
                          <a:spcPts val="0"/>
                        </a:spcBef>
                        <a:spcAft>
                          <a:spcPts val="0"/>
                        </a:spcAft>
                        <a:buNone/>
                      </a:pPr>
                      <a:r>
                        <a:t/>
                      </a:r>
                      <a:endParaRPr sz="2400"/>
                    </a:p>
                  </a:txBody>
                  <a:tcPr marT="45725" marB="45725" marR="91450" marL="91450"/>
                </a:tc>
                <a:tc>
                  <a:txBody>
                    <a:bodyPr>
                      <a:noAutofit/>
                    </a:bodyPr>
                    <a:lstStyle/>
                    <a:p>
                      <a:pPr indent="0" lvl="0" marL="0" marR="0" rtl="0" algn="ctr">
                        <a:spcBef>
                          <a:spcPts val="0"/>
                        </a:spcBef>
                        <a:spcAft>
                          <a:spcPts val="0"/>
                        </a:spcAft>
                        <a:buNone/>
                      </a:pPr>
                      <a:r>
                        <a:t/>
                      </a:r>
                      <a:endParaRPr sz="2400"/>
                    </a:p>
                  </a:txBody>
                  <a:tcPr marT="45725" marB="45725" marR="91450" marL="91450"/>
                </a:tc>
                <a:tc>
                  <a:txBody>
                    <a:bodyPr>
                      <a:noAutofit/>
                    </a:bodyPr>
                    <a:lstStyle/>
                    <a:p>
                      <a:pPr indent="0" lvl="0" marL="0" marR="0" rtl="0" algn="ctr">
                        <a:spcBef>
                          <a:spcPts val="0"/>
                        </a:spcBef>
                        <a:spcAft>
                          <a:spcPts val="0"/>
                        </a:spcAft>
                        <a:buNone/>
                      </a:pPr>
                      <a:r>
                        <a:t/>
                      </a:r>
                      <a:endParaRPr sz="2400"/>
                    </a:p>
                  </a:txBody>
                  <a:tcPr marT="45725" marB="45725" marR="91450" marL="91450"/>
                </a:tc>
              </a:tr>
            </a:tbl>
          </a:graphicData>
        </a:graphic>
      </p:graphicFrame>
      <p:pic>
        <p:nvPicPr>
          <p:cNvPr descr="https://scontent-arn2-1.xx.fbcdn.net/v/t34.0-12/19415740_10213952349193610_1376341722_n.png?oh=60168221e37f680bd6f0cf299b60d295&amp;oe=594B7931" id="161" name="Shape 161"/>
          <p:cNvPicPr preferRelativeResize="0"/>
          <p:nvPr/>
        </p:nvPicPr>
        <p:blipFill rotWithShape="1">
          <a:blip r:embed="rId3">
            <a:alphaModFix/>
          </a:blip>
          <a:srcRect b="0" l="0" r="0" t="0"/>
          <a:stretch/>
        </p:blipFill>
        <p:spPr>
          <a:xfrm>
            <a:off x="1376413" y="3954809"/>
            <a:ext cx="17990630" cy="71037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p:nvPr/>
        </p:nvSpPr>
        <p:spPr>
          <a:xfrm>
            <a:off x="8049843" y="6760190"/>
            <a:ext cx="8273803" cy="1579920"/>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b="0" i="0" lang="hu-HU" sz="9600" u="none" cap="none" strike="noStrike">
                <a:solidFill>
                  <a:srgbClr val="FFFFFF"/>
                </a:solidFill>
                <a:latin typeface="Open Sans Light"/>
                <a:ea typeface="Open Sans Light"/>
                <a:cs typeface="Open Sans Light"/>
                <a:sym typeface="Open Sans Light"/>
              </a:rPr>
              <a:t>Fusion of CNNs</a:t>
            </a:r>
            <a:endParaRPr b="0" i="0" sz="9600" u="none" cap="none" strike="noStrike">
              <a:solidFill>
                <a:srgbClr val="FFFFFF"/>
              </a:solidFill>
              <a:latin typeface="Open Sans Light"/>
              <a:ea typeface="Open Sans Light"/>
              <a:cs typeface="Open Sans Light"/>
              <a:sym typeface="Open Sans Light"/>
            </a:endParaRPr>
          </a:p>
        </p:txBody>
      </p:sp>
      <p:sp>
        <p:nvSpPr>
          <p:cNvPr id="167" name="Shape 167"/>
          <p:cNvSpPr txBox="1"/>
          <p:nvPr/>
        </p:nvSpPr>
        <p:spPr>
          <a:xfrm>
            <a:off x="7551243" y="4336415"/>
            <a:ext cx="9271000" cy="2318583"/>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b="1" i="0" lang="hu-HU" sz="14400" u="none" cap="none" strike="noStrike">
                <a:solidFill>
                  <a:srgbClr val="F3394A"/>
                </a:solidFill>
                <a:latin typeface="Arial"/>
                <a:ea typeface="Arial"/>
                <a:cs typeface="Arial"/>
                <a:sym typeface="Arial"/>
              </a:rPr>
              <a:t></a:t>
            </a:r>
            <a:endParaRPr b="1" i="0" sz="14400" u="none" cap="none" strike="noStrike">
              <a:solidFill>
                <a:srgbClr val="F3394A"/>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p:nvPr/>
        </p:nvSpPr>
        <p:spPr>
          <a:xfrm>
            <a:off x="1236463" y="764877"/>
            <a:ext cx="8850512"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i="0" lang="hu-HU" sz="4000" u="none" cap="none" strike="noStrike">
                <a:solidFill>
                  <a:srgbClr val="FFFFFF"/>
                </a:solidFill>
                <a:latin typeface="Open Sans"/>
                <a:ea typeface="Open Sans"/>
                <a:cs typeface="Open Sans"/>
                <a:sym typeface="Open Sans"/>
              </a:rPr>
              <a:t>Fusion of CNNs</a:t>
            </a:r>
            <a:endParaRPr b="1" i="0" sz="4000" u="none" cap="none" strike="noStrike">
              <a:solidFill>
                <a:srgbClr val="FFFFFF"/>
              </a:solidFill>
              <a:latin typeface="Open Sans"/>
              <a:ea typeface="Open Sans"/>
              <a:cs typeface="Open Sans"/>
              <a:sym typeface="Open Sans"/>
            </a:endParaRPr>
          </a:p>
        </p:txBody>
      </p:sp>
      <p:sp>
        <p:nvSpPr>
          <p:cNvPr id="173" name="Shape 173"/>
          <p:cNvSpPr/>
          <p:nvPr/>
        </p:nvSpPr>
        <p:spPr>
          <a:xfrm>
            <a:off x="1244600" y="1483022"/>
            <a:ext cx="1809791" cy="564257"/>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0" i="0" lang="hu-HU" sz="3000" u="none" cap="none" strike="noStrike">
                <a:solidFill>
                  <a:srgbClr val="FFFFFF"/>
                </a:solidFill>
                <a:latin typeface="Open Sans Light"/>
                <a:ea typeface="Open Sans Light"/>
                <a:cs typeface="Open Sans Light"/>
                <a:sym typeface="Open Sans Light"/>
              </a:rPr>
              <a:t>Ensemble</a:t>
            </a:r>
            <a:endParaRPr b="0" i="0" sz="3000" u="none" cap="none" strike="noStrike">
              <a:solidFill>
                <a:srgbClr val="FFFFFF"/>
              </a:solidFill>
              <a:latin typeface="Open Sans Light"/>
              <a:ea typeface="Open Sans Light"/>
              <a:cs typeface="Open Sans Light"/>
              <a:sym typeface="Open Sans Light"/>
            </a:endParaRPr>
          </a:p>
        </p:txBody>
      </p:sp>
      <p:sp>
        <p:nvSpPr>
          <p:cNvPr id="174" name="Shape 174"/>
          <p:cNvSpPr txBox="1"/>
          <p:nvPr/>
        </p:nvSpPr>
        <p:spPr>
          <a:xfrm>
            <a:off x="685800" y="3203399"/>
            <a:ext cx="15287624" cy="8966557"/>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Create a stronger classifier with the use of multiple weak ones!</a:t>
            </a:r>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Font typeface="Open Sans"/>
              <a:buNone/>
            </a:pPr>
            <a:r>
              <a:rPr b="0" i="0" lang="hu-HU" sz="3600" u="none" cap="none" strike="noStrike">
                <a:solidFill>
                  <a:schemeClr val="lt1"/>
                </a:solidFill>
                <a:latin typeface="Open Sans"/>
                <a:ea typeface="Open Sans"/>
                <a:cs typeface="Open Sans"/>
                <a:sym typeface="Open Sans"/>
              </a:rPr>
              <a:t>Weak classifiers are not able to perform robust tracking by themselves.</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Font typeface="Open Sans"/>
              <a:buNone/>
            </a:pPr>
            <a:r>
              <a:rPr b="0" i="0" lang="hu-HU" sz="3600" u="none" cap="none" strike="noStrike">
                <a:solidFill>
                  <a:schemeClr val="lt1"/>
                </a:solidFill>
                <a:latin typeface="Open Sans"/>
                <a:ea typeface="Open Sans"/>
                <a:cs typeface="Open Sans"/>
                <a:sym typeface="Open Sans"/>
              </a:rPr>
              <a:t>Has previously shown potential (AdaBoost)</a:t>
            </a:r>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Font typeface="Open Sans"/>
              <a:buNone/>
            </a:pPr>
            <a:r>
              <a:rPr b="0" i="0" lang="hu-HU" sz="3600" u="none" cap="none" strike="noStrike">
                <a:solidFill>
                  <a:schemeClr val="lt1"/>
                </a:solidFill>
                <a:latin typeface="Open Sans"/>
                <a:ea typeface="Open Sans"/>
                <a:cs typeface="Open Sans"/>
                <a:sym typeface="Open Sans"/>
              </a:rPr>
              <a:t>Aggregate the prediction from classifiers.</a:t>
            </a:r>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b="1" i="0" lang="hu-HU" sz="3600" u="none" cap="none" strike="noStrike">
                <a:solidFill>
                  <a:schemeClr val="lt1"/>
                </a:solidFill>
                <a:latin typeface="Open Sans"/>
                <a:ea typeface="Open Sans"/>
                <a:cs typeface="Open Sans"/>
                <a:sym typeface="Open Sans"/>
              </a:rPr>
              <a:t>For example tree structures</a:t>
            </a:r>
            <a:endParaRPr b="1"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b="1"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b="1" i="0" lang="hu-HU" sz="3600" u="none" cap="none" strike="noStrike">
                <a:solidFill>
                  <a:schemeClr val="lt1"/>
                </a:solidFill>
                <a:latin typeface="Open Sans"/>
                <a:ea typeface="Open Sans"/>
                <a:cs typeface="Open Sans"/>
                <a:sym typeface="Open Sans"/>
              </a:rPr>
              <a:t> </a:t>
            </a:r>
            <a:r>
              <a:rPr b="0" i="0" lang="hu-HU" sz="3600" u="none" cap="none" strike="noStrike">
                <a:solidFill>
                  <a:schemeClr val="lt1"/>
                </a:solidFill>
                <a:latin typeface="Open Sans"/>
                <a:ea typeface="Open Sans"/>
                <a:cs typeface="Open Sans"/>
                <a:sym typeface="Open Sans"/>
              </a:rPr>
              <a:t>-&gt; </a:t>
            </a:r>
            <a:r>
              <a:rPr b="0" i="0" lang="hu-HU" sz="3600" u="none" cap="none" strike="noStrike">
                <a:solidFill>
                  <a:schemeClr val="lt1"/>
                </a:solidFill>
                <a:latin typeface="Merriweather Sans"/>
                <a:ea typeface="Merriweather Sans"/>
                <a:cs typeface="Merriweather Sans"/>
                <a:sym typeface="Merriweather Sans"/>
              </a:rPr>
              <a:t>partitions the space of target object appearances (or equivalently the feature space) by using a binary tree, with a separate base tracker at each node (</a:t>
            </a:r>
            <a:r>
              <a:rPr b="0" i="0" lang="hu-HU" sz="3600" u="none" cap="none" strike="noStrike">
                <a:solidFill>
                  <a:schemeClr val="lt1"/>
                </a:solidFill>
                <a:latin typeface="Open Sans"/>
                <a:ea typeface="Open Sans"/>
                <a:cs typeface="Open Sans"/>
                <a:sym typeface="Open Sans"/>
              </a:rPr>
              <a:t>Gundogdu et al.).</a:t>
            </a:r>
            <a:endParaRPr b="0" i="0" sz="3600" u="none" cap="none" strike="noStrike">
              <a:solidFill>
                <a:schemeClr val="lt1"/>
              </a:solidFill>
              <a:latin typeface="Merriweather Sans"/>
              <a:ea typeface="Merriweather Sans"/>
              <a:cs typeface="Merriweather Sans"/>
              <a:sym typeface="Merriweather Sans"/>
            </a:endParaRPr>
          </a:p>
          <a:p>
            <a:pPr indent="0" lvl="0" marL="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b="0" i="0" sz="3600" u="none" cap="none" strike="noStrike">
              <a:solidFill>
                <a:schemeClr val="lt1"/>
              </a:solidFill>
              <a:latin typeface="Merriweather Sans"/>
              <a:ea typeface="Merriweather Sans"/>
              <a:cs typeface="Merriweather Sans"/>
              <a:sym typeface="Merriweather Sans"/>
            </a:endParaRPr>
          </a:p>
        </p:txBody>
      </p:sp>
      <p:sp>
        <p:nvSpPr>
          <p:cNvPr id="175" name="Shape 175"/>
          <p:cNvSpPr txBox="1"/>
          <p:nvPr/>
        </p:nvSpPr>
        <p:spPr>
          <a:xfrm>
            <a:off x="17630775" y="4387813"/>
            <a:ext cx="5857875" cy="453457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i="0" lang="hu-HU" sz="3600" u="none" cap="none" strike="noStrike">
                <a:solidFill>
                  <a:schemeClr val="lt1"/>
                </a:solidFill>
                <a:latin typeface="Arial"/>
                <a:ea typeface="Arial"/>
                <a:cs typeface="Arial"/>
                <a:sym typeface="Arial"/>
              </a:rPr>
              <a:t>Weaknesses</a:t>
            </a:r>
            <a:r>
              <a:rPr b="0" i="0" lang="hu-HU" sz="3600" u="none" cap="none" strike="noStrike">
                <a:solidFill>
                  <a:schemeClr val="lt1"/>
                </a:solidFill>
                <a:latin typeface="Arial"/>
                <a:ea typeface="Arial"/>
                <a:cs typeface="Arial"/>
                <a:sym typeface="Arial"/>
              </a:rPr>
              <a:t>: </a:t>
            </a:r>
            <a:endParaRPr b="0" i="0" sz="3600" u="none" cap="none" strike="noStrike">
              <a:solidFill>
                <a:schemeClr val="lt1"/>
              </a:solidFill>
              <a:latin typeface="Arial"/>
              <a:ea typeface="Arial"/>
              <a:cs typeface="Arial"/>
              <a:sym typeface="Arial"/>
            </a:endParaRPr>
          </a:p>
          <a:p>
            <a:pPr indent="0" lvl="0" marL="0" marR="0" rtl="0" algn="l">
              <a:spcBef>
                <a:spcPts val="0"/>
              </a:spcBef>
              <a:spcAft>
                <a:spcPts val="0"/>
              </a:spcAft>
              <a:buNone/>
            </a:pPr>
            <a:r>
              <a:t/>
            </a:r>
            <a:endParaRPr b="0" i="0" sz="3600" u="none" cap="none" strike="noStrike">
              <a:solidFill>
                <a:schemeClr val="lt1"/>
              </a:solidFill>
              <a:latin typeface="Arial"/>
              <a:ea typeface="Arial"/>
              <a:cs typeface="Arial"/>
              <a:sym typeface="Arial"/>
            </a:endParaRPr>
          </a:p>
          <a:p>
            <a:pPr indent="-571500" lvl="0" marL="571500" marR="0" rtl="0" algn="l">
              <a:lnSpc>
                <a:spcPct val="150000"/>
              </a:lnSpc>
              <a:spcBef>
                <a:spcPts val="0"/>
              </a:spcBef>
              <a:spcAft>
                <a:spcPts val="0"/>
              </a:spcAft>
              <a:buClr>
                <a:schemeClr val="lt1"/>
              </a:buClr>
              <a:buSzPts val="3600"/>
              <a:buFont typeface="Arial"/>
              <a:buChar char="-"/>
            </a:pPr>
            <a:r>
              <a:rPr b="0" i="0" lang="hu-HU" sz="3600" u="none" cap="none" strike="noStrike">
                <a:solidFill>
                  <a:schemeClr val="lt1"/>
                </a:solidFill>
                <a:latin typeface="Arial"/>
                <a:ea typeface="Arial"/>
                <a:cs typeface="Arial"/>
                <a:sym typeface="Arial"/>
              </a:rPr>
              <a:t>Increased storage</a:t>
            </a:r>
            <a:endParaRPr b="0" i="0" sz="3600" u="none" cap="none" strike="noStrike">
              <a:solidFill>
                <a:schemeClr val="lt1"/>
              </a:solidFill>
              <a:latin typeface="Arial"/>
              <a:ea typeface="Arial"/>
              <a:cs typeface="Arial"/>
              <a:sym typeface="Arial"/>
            </a:endParaRPr>
          </a:p>
          <a:p>
            <a:pPr indent="-571500" lvl="0" marL="571500" marR="0" rtl="0" algn="l">
              <a:lnSpc>
                <a:spcPct val="150000"/>
              </a:lnSpc>
              <a:spcBef>
                <a:spcPts val="0"/>
              </a:spcBef>
              <a:spcAft>
                <a:spcPts val="0"/>
              </a:spcAft>
              <a:buClr>
                <a:schemeClr val="lt1"/>
              </a:buClr>
              <a:buSzPts val="3600"/>
              <a:buFont typeface="Arial"/>
              <a:buChar char="-"/>
            </a:pPr>
            <a:r>
              <a:rPr b="0" i="0" lang="hu-HU" sz="3600" u="none" cap="none" strike="noStrike">
                <a:solidFill>
                  <a:schemeClr val="lt1"/>
                </a:solidFill>
                <a:latin typeface="Arial"/>
                <a:ea typeface="Arial"/>
                <a:cs typeface="Arial"/>
                <a:sym typeface="Arial"/>
              </a:rPr>
              <a:t>Increased computation </a:t>
            </a:r>
            <a:endParaRPr b="0" i="0" sz="3600" u="none" cap="none" strike="noStrike">
              <a:solidFill>
                <a:schemeClr val="lt1"/>
              </a:solidFill>
              <a:latin typeface="Arial"/>
              <a:ea typeface="Arial"/>
              <a:cs typeface="Arial"/>
              <a:sym typeface="Arial"/>
            </a:endParaRPr>
          </a:p>
          <a:p>
            <a:pPr indent="-571500" lvl="0" marL="571500" marR="0" rtl="0" algn="l">
              <a:lnSpc>
                <a:spcPct val="150000"/>
              </a:lnSpc>
              <a:spcBef>
                <a:spcPts val="0"/>
              </a:spcBef>
              <a:spcAft>
                <a:spcPts val="0"/>
              </a:spcAft>
              <a:buClr>
                <a:schemeClr val="lt1"/>
              </a:buClr>
              <a:buSzPts val="3600"/>
              <a:buFont typeface="Arial"/>
              <a:buChar char="-"/>
            </a:pPr>
            <a:r>
              <a:rPr b="0" i="0" lang="hu-HU" sz="3600" u="none" cap="none" strike="noStrike">
                <a:solidFill>
                  <a:schemeClr val="lt1"/>
                </a:solidFill>
                <a:latin typeface="Arial"/>
                <a:ea typeface="Arial"/>
                <a:cs typeface="Arial"/>
                <a:sym typeface="Arial"/>
              </a:rPr>
              <a:t>Decreased comprehensibility</a:t>
            </a:r>
            <a:endParaRPr b="0" i="0" sz="36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p:nvPr/>
        </p:nvSpPr>
        <p:spPr>
          <a:xfrm>
            <a:off x="1236463" y="764877"/>
            <a:ext cx="8850512"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i="0" lang="hu-HU" sz="4000" u="none" cap="none" strike="noStrike">
                <a:solidFill>
                  <a:srgbClr val="FFFFFF"/>
                </a:solidFill>
                <a:latin typeface="Open Sans"/>
                <a:ea typeface="Open Sans"/>
                <a:cs typeface="Open Sans"/>
                <a:sym typeface="Open Sans"/>
              </a:rPr>
              <a:t>Fusion of CNNs</a:t>
            </a:r>
            <a:endParaRPr b="1" i="0" sz="4000" u="none" cap="none" strike="noStrike">
              <a:solidFill>
                <a:srgbClr val="FFFFFF"/>
              </a:solidFill>
              <a:latin typeface="Open Sans"/>
              <a:ea typeface="Open Sans"/>
              <a:cs typeface="Open Sans"/>
              <a:sym typeface="Open Sans"/>
            </a:endParaRPr>
          </a:p>
        </p:txBody>
      </p:sp>
      <p:sp>
        <p:nvSpPr>
          <p:cNvPr id="181" name="Shape 181"/>
          <p:cNvSpPr/>
          <p:nvPr/>
        </p:nvSpPr>
        <p:spPr>
          <a:xfrm>
            <a:off x="1244600" y="1483022"/>
            <a:ext cx="2963953" cy="564257"/>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0" i="0" lang="hu-HU" sz="3000" u="none" cap="none" strike="noStrike">
                <a:solidFill>
                  <a:srgbClr val="FFFFFF"/>
                </a:solidFill>
                <a:latin typeface="Open Sans Light"/>
                <a:ea typeface="Open Sans Light"/>
                <a:cs typeface="Open Sans Light"/>
                <a:sym typeface="Open Sans Light"/>
              </a:rPr>
              <a:t>Fusion Networks</a:t>
            </a:r>
            <a:endParaRPr b="0" i="0" sz="3000" u="none" cap="none" strike="noStrike">
              <a:solidFill>
                <a:srgbClr val="FFFFFF"/>
              </a:solidFill>
              <a:latin typeface="Open Sans Light"/>
              <a:ea typeface="Open Sans Light"/>
              <a:cs typeface="Open Sans Light"/>
              <a:sym typeface="Open Sans Light"/>
            </a:endParaRPr>
          </a:p>
        </p:txBody>
      </p:sp>
      <p:sp>
        <p:nvSpPr>
          <p:cNvPr id="182" name="Shape 182"/>
          <p:cNvSpPr/>
          <p:nvPr/>
        </p:nvSpPr>
        <p:spPr>
          <a:xfrm>
            <a:off x="1743075" y="6617167"/>
            <a:ext cx="17687925" cy="50783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Through fusion of CNNs can we learn a more robust classifier through training?</a:t>
            </a:r>
            <a:endParaRPr/>
          </a:p>
          <a:p>
            <a:pPr indent="228600" lvl="0" marL="0" marR="0" rtl="0" algn="l">
              <a:spcBef>
                <a:spcPts val="0"/>
              </a:spcBef>
              <a:spcAft>
                <a:spcPts val="0"/>
              </a:spcAft>
              <a:buSzPts val="3600"/>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Late fusion (concatenating the last conv layers) of CNNs is a rare method for tracking</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We don’t need increased storage, but computation time increases (more for training).</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The decision method can be learned and needs fine tuning later (fx. Increasing the weights of better features -&gt; scale layer) More on this later!</a:t>
            </a:r>
            <a:endParaRPr b="0" i="0" sz="3600" u="none" cap="none" strike="noStrike">
              <a:solidFill>
                <a:schemeClr val="lt1"/>
              </a:solidFill>
              <a:latin typeface="Open Sans"/>
              <a:ea typeface="Open Sans"/>
              <a:cs typeface="Open Sans"/>
              <a:sym typeface="Open Sans"/>
            </a:endParaRPr>
          </a:p>
        </p:txBody>
      </p:sp>
      <p:sp>
        <p:nvSpPr>
          <p:cNvPr id="183" name="Shape 183"/>
          <p:cNvSpPr/>
          <p:nvPr/>
        </p:nvSpPr>
        <p:spPr>
          <a:xfrm>
            <a:off x="1743075" y="4119463"/>
            <a:ext cx="6257925" cy="1333698"/>
          </a:xfrm>
          <a:prstGeom prst="rect">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Partition feature space</a:t>
            </a:r>
            <a:endParaRPr b="0" i="0" sz="4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(fx. RGB-D)</a:t>
            </a:r>
            <a:endParaRPr b="0" i="0" sz="4000" u="none" cap="none" strike="noStrike">
              <a:solidFill>
                <a:srgbClr val="FFFFFF"/>
              </a:solidFill>
              <a:latin typeface="Arial"/>
              <a:ea typeface="Arial"/>
              <a:cs typeface="Arial"/>
              <a:sym typeface="Arial"/>
            </a:endParaRPr>
          </a:p>
        </p:txBody>
      </p:sp>
      <p:sp>
        <p:nvSpPr>
          <p:cNvPr id="184" name="Shape 184"/>
          <p:cNvSpPr/>
          <p:nvPr/>
        </p:nvSpPr>
        <p:spPr>
          <a:xfrm>
            <a:off x="9382124" y="4119463"/>
            <a:ext cx="6534151" cy="1333698"/>
          </a:xfrm>
          <a:prstGeom prst="rect">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Fusion of features from the same feature space</a:t>
            </a:r>
            <a:endParaRPr b="0" i="0" sz="4000" u="none" cap="none" strike="noStrike">
              <a:solidFill>
                <a:srgbClr val="FFFFFF"/>
              </a:solidFill>
              <a:latin typeface="Arial"/>
              <a:ea typeface="Arial"/>
              <a:cs typeface="Arial"/>
              <a:sym typeface="Arial"/>
            </a:endParaRPr>
          </a:p>
        </p:txBody>
      </p:sp>
      <p:sp>
        <p:nvSpPr>
          <p:cNvPr id="185" name="Shape 185"/>
          <p:cNvSpPr/>
          <p:nvPr/>
        </p:nvSpPr>
        <p:spPr>
          <a:xfrm>
            <a:off x="8343900" y="3135078"/>
            <a:ext cx="8543925" cy="3302467"/>
          </a:xfrm>
          <a:prstGeom prst="ellipse">
            <a:avLst/>
          </a:prstGeom>
          <a:noFill/>
          <a:ln cap="flat" cmpd="sng" w="76200">
            <a:solidFill>
              <a:schemeClr val="accent5"/>
            </a:solidFill>
            <a:prstDash val="solid"/>
            <a:miter lim="8000"/>
            <a:headEnd len="med" w="med" type="none"/>
            <a:tailEnd len="med" w="med" type="none"/>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Font typeface="Arial"/>
              <a:buNone/>
            </a:pPr>
            <a:r>
              <a:t/>
            </a:r>
            <a:endParaRPr b="0" i="0" sz="4000" u="none" cap="none" strike="noStrike">
              <a:solidFill>
                <a:srgbClr val="FFFFFF"/>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p:nvPr/>
        </p:nvSpPr>
        <p:spPr>
          <a:xfrm>
            <a:off x="1236463" y="764877"/>
            <a:ext cx="8850512"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i="0" lang="hu-HU" sz="4000" u="none" cap="none" strike="noStrike">
                <a:solidFill>
                  <a:srgbClr val="FFFFFF"/>
                </a:solidFill>
                <a:latin typeface="Open Sans"/>
                <a:ea typeface="Open Sans"/>
                <a:cs typeface="Open Sans"/>
                <a:sym typeface="Open Sans"/>
              </a:rPr>
              <a:t>Fusion of CNNs</a:t>
            </a:r>
            <a:endParaRPr b="1" i="0" sz="4000" u="none" cap="none" strike="noStrike">
              <a:solidFill>
                <a:srgbClr val="FFFFFF"/>
              </a:solidFill>
              <a:latin typeface="Open Sans"/>
              <a:ea typeface="Open Sans"/>
              <a:cs typeface="Open Sans"/>
              <a:sym typeface="Open Sans"/>
            </a:endParaRPr>
          </a:p>
        </p:txBody>
      </p:sp>
      <p:sp>
        <p:nvSpPr>
          <p:cNvPr id="191" name="Shape 191"/>
          <p:cNvSpPr/>
          <p:nvPr/>
        </p:nvSpPr>
        <p:spPr>
          <a:xfrm>
            <a:off x="1244600" y="1483022"/>
            <a:ext cx="3412794" cy="564257"/>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0" i="0" lang="hu-HU" sz="3000" u="none" cap="none" strike="noStrike">
                <a:solidFill>
                  <a:srgbClr val="FFFFFF"/>
                </a:solidFill>
                <a:latin typeface="Open Sans Light"/>
                <a:ea typeface="Open Sans Light"/>
                <a:cs typeface="Open Sans Light"/>
                <a:sym typeface="Open Sans Light"/>
              </a:rPr>
              <a:t>Fusion Architecture</a:t>
            </a:r>
            <a:endParaRPr b="0" i="0" sz="3000" u="none" cap="none" strike="noStrike">
              <a:solidFill>
                <a:srgbClr val="FFFFFF"/>
              </a:solidFill>
              <a:latin typeface="Open Sans Light"/>
              <a:ea typeface="Open Sans Light"/>
              <a:cs typeface="Open Sans Light"/>
              <a:sym typeface="Open Sans Light"/>
            </a:endParaRPr>
          </a:p>
        </p:txBody>
      </p:sp>
      <p:sp>
        <p:nvSpPr>
          <p:cNvPr id="192" name="Shape 192"/>
          <p:cNvSpPr/>
          <p:nvPr/>
        </p:nvSpPr>
        <p:spPr>
          <a:xfrm>
            <a:off x="3133725" y="4010025"/>
            <a:ext cx="400050" cy="400050"/>
          </a:xfrm>
          <a:prstGeom prst="ellipse">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Font typeface="Arial"/>
              <a:buNone/>
            </a:pPr>
            <a:r>
              <a:t/>
            </a:r>
            <a:endParaRPr b="0" i="0" sz="4000" u="none" cap="none" strike="noStrike">
              <a:solidFill>
                <a:srgbClr val="FFFFFF"/>
              </a:solidFill>
              <a:latin typeface="Arial"/>
              <a:ea typeface="Arial"/>
              <a:cs typeface="Arial"/>
              <a:sym typeface="Arial"/>
            </a:endParaRPr>
          </a:p>
        </p:txBody>
      </p:sp>
      <p:sp>
        <p:nvSpPr>
          <p:cNvPr id="193" name="Shape 193"/>
          <p:cNvSpPr/>
          <p:nvPr/>
        </p:nvSpPr>
        <p:spPr>
          <a:xfrm>
            <a:off x="3133725" y="4562475"/>
            <a:ext cx="400050" cy="400050"/>
          </a:xfrm>
          <a:prstGeom prst="ellipse">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Font typeface="Arial"/>
              <a:buNone/>
            </a:pPr>
            <a:r>
              <a:t/>
            </a:r>
            <a:endParaRPr b="0" i="0" sz="4000" u="none" cap="none" strike="noStrike">
              <a:solidFill>
                <a:srgbClr val="FFFFFF"/>
              </a:solidFill>
              <a:latin typeface="Arial"/>
              <a:ea typeface="Arial"/>
              <a:cs typeface="Arial"/>
              <a:sym typeface="Arial"/>
            </a:endParaRPr>
          </a:p>
        </p:txBody>
      </p:sp>
      <p:sp>
        <p:nvSpPr>
          <p:cNvPr id="194" name="Shape 194"/>
          <p:cNvSpPr/>
          <p:nvPr/>
        </p:nvSpPr>
        <p:spPr>
          <a:xfrm>
            <a:off x="3133725" y="5172075"/>
            <a:ext cx="400050" cy="400050"/>
          </a:xfrm>
          <a:prstGeom prst="ellipse">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Font typeface="Arial"/>
              <a:buNone/>
            </a:pPr>
            <a:r>
              <a:t/>
            </a:r>
            <a:endParaRPr b="0" i="0" sz="4000" u="none" cap="none" strike="noStrike">
              <a:solidFill>
                <a:srgbClr val="FFFFFF"/>
              </a:solidFill>
              <a:latin typeface="Arial"/>
              <a:ea typeface="Arial"/>
              <a:cs typeface="Arial"/>
              <a:sym typeface="Arial"/>
            </a:endParaRPr>
          </a:p>
        </p:txBody>
      </p:sp>
      <p:sp>
        <p:nvSpPr>
          <p:cNvPr id="195" name="Shape 195"/>
          <p:cNvSpPr/>
          <p:nvPr/>
        </p:nvSpPr>
        <p:spPr>
          <a:xfrm>
            <a:off x="6276975" y="4010025"/>
            <a:ext cx="400050" cy="400050"/>
          </a:xfrm>
          <a:prstGeom prst="ellipse">
            <a:avLst/>
          </a:prstGeom>
          <a:solidFill>
            <a:srgbClr val="D84F56"/>
          </a:soli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Font typeface="Arial"/>
              <a:buNone/>
            </a:pPr>
            <a:r>
              <a:t/>
            </a:r>
            <a:endParaRPr b="0" i="0" sz="4000" u="none" cap="none" strike="noStrike">
              <a:solidFill>
                <a:srgbClr val="FFFFFF"/>
              </a:solidFill>
              <a:latin typeface="Arial"/>
              <a:ea typeface="Arial"/>
              <a:cs typeface="Arial"/>
              <a:sym typeface="Arial"/>
            </a:endParaRPr>
          </a:p>
        </p:txBody>
      </p:sp>
      <p:sp>
        <p:nvSpPr>
          <p:cNvPr id="196" name="Shape 196"/>
          <p:cNvSpPr/>
          <p:nvPr/>
        </p:nvSpPr>
        <p:spPr>
          <a:xfrm>
            <a:off x="6276975" y="4562475"/>
            <a:ext cx="400050" cy="400050"/>
          </a:xfrm>
          <a:prstGeom prst="ellipse">
            <a:avLst/>
          </a:prstGeom>
          <a:solidFill>
            <a:srgbClr val="D84F56"/>
          </a:soli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Font typeface="Arial"/>
              <a:buNone/>
            </a:pPr>
            <a:r>
              <a:t/>
            </a:r>
            <a:endParaRPr b="0" i="0" sz="4000" u="none" cap="none" strike="noStrike">
              <a:solidFill>
                <a:srgbClr val="FFFFFF"/>
              </a:solidFill>
              <a:latin typeface="Arial"/>
              <a:ea typeface="Arial"/>
              <a:cs typeface="Arial"/>
              <a:sym typeface="Arial"/>
            </a:endParaRPr>
          </a:p>
        </p:txBody>
      </p:sp>
      <p:sp>
        <p:nvSpPr>
          <p:cNvPr id="197" name="Shape 197"/>
          <p:cNvSpPr/>
          <p:nvPr/>
        </p:nvSpPr>
        <p:spPr>
          <a:xfrm>
            <a:off x="6276975" y="5172075"/>
            <a:ext cx="400050" cy="400050"/>
          </a:xfrm>
          <a:prstGeom prst="ellipse">
            <a:avLst/>
          </a:prstGeom>
          <a:solidFill>
            <a:srgbClr val="D84F56"/>
          </a:soli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Font typeface="Arial"/>
              <a:buNone/>
            </a:pPr>
            <a:r>
              <a:t/>
            </a:r>
            <a:endParaRPr b="0" i="0" sz="4000" u="none" cap="none" strike="noStrike">
              <a:solidFill>
                <a:srgbClr val="FFFFFF"/>
              </a:solidFill>
              <a:latin typeface="Arial"/>
              <a:ea typeface="Arial"/>
              <a:cs typeface="Arial"/>
              <a:sym typeface="Arial"/>
            </a:endParaRPr>
          </a:p>
        </p:txBody>
      </p:sp>
      <p:sp>
        <p:nvSpPr>
          <p:cNvPr id="198" name="Shape 198"/>
          <p:cNvSpPr/>
          <p:nvPr/>
        </p:nvSpPr>
        <p:spPr>
          <a:xfrm>
            <a:off x="2114550" y="6156027"/>
            <a:ext cx="2590800" cy="718145"/>
          </a:xfrm>
          <a:prstGeom prst="rect">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Conv_y</a:t>
            </a:r>
            <a:endParaRPr b="0" i="0" sz="4000" u="none" cap="none" strike="noStrike">
              <a:solidFill>
                <a:srgbClr val="FFFFFF"/>
              </a:solidFill>
              <a:latin typeface="Arial"/>
              <a:ea typeface="Arial"/>
              <a:cs typeface="Arial"/>
              <a:sym typeface="Arial"/>
            </a:endParaRPr>
          </a:p>
        </p:txBody>
      </p:sp>
      <p:sp>
        <p:nvSpPr>
          <p:cNvPr id="199" name="Shape 199"/>
          <p:cNvSpPr/>
          <p:nvPr/>
        </p:nvSpPr>
        <p:spPr>
          <a:xfrm>
            <a:off x="5181600" y="6156027"/>
            <a:ext cx="2590800" cy="718145"/>
          </a:xfrm>
          <a:prstGeom prst="rect">
            <a:avLst/>
          </a:prstGeom>
          <a:solidFill>
            <a:srgbClr val="D84F56"/>
          </a:soli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Conv_x</a:t>
            </a:r>
            <a:endParaRPr b="0" i="0" sz="4000" u="none" cap="none" strike="noStrike">
              <a:solidFill>
                <a:srgbClr val="FFFFFF"/>
              </a:solidFill>
              <a:latin typeface="Arial"/>
              <a:ea typeface="Arial"/>
              <a:cs typeface="Arial"/>
              <a:sym typeface="Arial"/>
            </a:endParaRPr>
          </a:p>
        </p:txBody>
      </p:sp>
      <p:sp>
        <p:nvSpPr>
          <p:cNvPr id="200" name="Shape 200"/>
          <p:cNvSpPr/>
          <p:nvPr/>
        </p:nvSpPr>
        <p:spPr>
          <a:xfrm>
            <a:off x="2114550" y="8261051"/>
            <a:ext cx="5657850" cy="718145"/>
          </a:xfrm>
          <a:prstGeom prst="rect">
            <a:avLst/>
          </a:prstGeom>
          <a:gradFill>
            <a:gsLst>
              <a:gs pos="0">
                <a:srgbClr val="0070C0"/>
              </a:gs>
              <a:gs pos="100000">
                <a:srgbClr val="FC0000"/>
              </a:gs>
            </a:gsLst>
            <a:lin ang="0" scaled="0"/>
          </a:gra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fc.</a:t>
            </a:r>
            <a:endParaRPr b="0" i="0" sz="4000" u="none" cap="none" strike="noStrike">
              <a:solidFill>
                <a:srgbClr val="FFFFFF"/>
              </a:solidFill>
              <a:latin typeface="Arial"/>
              <a:ea typeface="Arial"/>
              <a:cs typeface="Arial"/>
              <a:sym typeface="Arial"/>
            </a:endParaRPr>
          </a:p>
        </p:txBody>
      </p:sp>
      <p:sp>
        <p:nvSpPr>
          <p:cNvPr id="201" name="Shape 201"/>
          <p:cNvSpPr/>
          <p:nvPr/>
        </p:nvSpPr>
        <p:spPr>
          <a:xfrm>
            <a:off x="2114550" y="9406830"/>
            <a:ext cx="5657850" cy="718145"/>
          </a:xfrm>
          <a:prstGeom prst="rect">
            <a:avLst/>
          </a:prstGeom>
          <a:gradFill>
            <a:gsLst>
              <a:gs pos="0">
                <a:srgbClr val="0070C0"/>
              </a:gs>
              <a:gs pos="100000">
                <a:srgbClr val="FC0000"/>
              </a:gs>
            </a:gsLst>
            <a:lin ang="0" scaled="0"/>
          </a:gra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fc.</a:t>
            </a:r>
            <a:endParaRPr b="0" i="0" sz="4000" u="none" cap="none" strike="noStrike">
              <a:solidFill>
                <a:srgbClr val="FFFFFF"/>
              </a:solidFill>
              <a:latin typeface="Arial"/>
              <a:ea typeface="Arial"/>
              <a:cs typeface="Arial"/>
              <a:sym typeface="Arial"/>
            </a:endParaRPr>
          </a:p>
        </p:txBody>
      </p:sp>
      <p:sp>
        <p:nvSpPr>
          <p:cNvPr id="202" name="Shape 202"/>
          <p:cNvSpPr/>
          <p:nvPr/>
        </p:nvSpPr>
        <p:spPr>
          <a:xfrm>
            <a:off x="2114550" y="10616059"/>
            <a:ext cx="5657850" cy="718145"/>
          </a:xfrm>
          <a:prstGeom prst="rect">
            <a:avLst/>
          </a:prstGeom>
          <a:gradFill>
            <a:gsLst>
              <a:gs pos="0">
                <a:srgbClr val="0070C0"/>
              </a:gs>
              <a:gs pos="100000">
                <a:srgbClr val="FC0000"/>
              </a:gs>
            </a:gsLst>
            <a:lin ang="0" scaled="0"/>
          </a:gra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fc.</a:t>
            </a:r>
            <a:endParaRPr b="0" i="0" sz="4000" u="none" cap="none" strike="noStrike">
              <a:solidFill>
                <a:srgbClr val="FFFFFF"/>
              </a:solidFill>
              <a:latin typeface="Arial"/>
              <a:ea typeface="Arial"/>
              <a:cs typeface="Arial"/>
              <a:sym typeface="Arial"/>
            </a:endParaRPr>
          </a:p>
        </p:txBody>
      </p:sp>
      <p:sp>
        <p:nvSpPr>
          <p:cNvPr id="203" name="Shape 203"/>
          <p:cNvSpPr/>
          <p:nvPr/>
        </p:nvSpPr>
        <p:spPr>
          <a:xfrm>
            <a:off x="2114550" y="7166570"/>
            <a:ext cx="5657850" cy="718145"/>
          </a:xfrm>
          <a:prstGeom prst="rect">
            <a:avLst/>
          </a:prstGeom>
          <a:gradFill>
            <a:gsLst>
              <a:gs pos="0">
                <a:srgbClr val="0070C0"/>
              </a:gs>
              <a:gs pos="100000">
                <a:srgbClr val="FC0000"/>
              </a:gs>
            </a:gsLst>
            <a:lin ang="0" scaled="0"/>
          </a:gra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Concat.</a:t>
            </a:r>
            <a:endParaRPr b="0" i="0" sz="4000" u="none" cap="none" strike="noStrike">
              <a:solidFill>
                <a:srgbClr val="FFFFFF"/>
              </a:solidFill>
              <a:latin typeface="Arial"/>
              <a:ea typeface="Arial"/>
              <a:cs typeface="Arial"/>
              <a:sym typeface="Arial"/>
            </a:endParaRPr>
          </a:p>
        </p:txBody>
      </p:sp>
      <p:sp>
        <p:nvSpPr>
          <p:cNvPr id="204" name="Shape 204"/>
          <p:cNvSpPr/>
          <p:nvPr/>
        </p:nvSpPr>
        <p:spPr>
          <a:xfrm>
            <a:off x="8753475" y="3466989"/>
            <a:ext cx="12192000" cy="784830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600"/>
              <a:buFont typeface="Arial"/>
              <a:buChar char="•"/>
            </a:pPr>
            <a:r>
              <a:rPr b="1" i="0" lang="hu-HU" sz="3600" u="none" cap="none" strike="noStrike">
                <a:solidFill>
                  <a:schemeClr val="lt1"/>
                </a:solidFill>
                <a:latin typeface="Open Sans"/>
                <a:ea typeface="Open Sans"/>
                <a:cs typeface="Open Sans"/>
                <a:sym typeface="Open Sans"/>
              </a:rPr>
              <a:t> Stream Layers</a:t>
            </a:r>
            <a:endParaRPr b="1" i="0" sz="3600" u="none" cap="none" strike="noStrike">
              <a:solidFill>
                <a:schemeClr val="lt1"/>
              </a:solidFill>
              <a:latin typeface="Open Sans"/>
              <a:ea typeface="Open Sans"/>
              <a:cs typeface="Open Sans"/>
              <a:sym typeface="Open Sans"/>
            </a:endParaRPr>
          </a:p>
          <a:p>
            <a:pPr indent="228600" lvl="0" marL="0" marR="0" rtl="0" algn="l">
              <a:spcBef>
                <a:spcPts val="0"/>
              </a:spcBef>
              <a:spcAft>
                <a:spcPts val="0"/>
              </a:spcAft>
              <a:buSzPts val="3600"/>
              <a:buFont typeface="Arial"/>
              <a:buNone/>
            </a:pPr>
            <a:r>
              <a:t/>
            </a:r>
            <a:endParaRPr b="0" i="0" sz="3600" u="none" cap="none" strike="noStrike">
              <a:solidFill>
                <a:schemeClr val="lt1"/>
              </a:solidFill>
              <a:latin typeface="Open Sans"/>
              <a:ea typeface="Open Sans"/>
              <a:cs typeface="Open Sans"/>
              <a:sym typeface="Open Sans"/>
            </a:endParaRPr>
          </a:p>
          <a:p>
            <a:pPr indent="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Two streams, take the same input with same measures (batch size (for training), image size, channels)</a:t>
            </a:r>
            <a:endParaRPr b="0" i="0" sz="3600" u="none" cap="none" strike="noStrike">
              <a:solidFill>
                <a:schemeClr val="lt1"/>
              </a:solidFill>
              <a:latin typeface="Open Sans"/>
              <a:ea typeface="Open Sans"/>
              <a:cs typeface="Open Sans"/>
              <a:sym typeface="Open Sans"/>
            </a:endParaRPr>
          </a:p>
          <a:p>
            <a:pPr indent="-57150" lvl="1" marL="742950" marR="0" rtl="0" algn="l">
              <a:spcBef>
                <a:spcPts val="0"/>
              </a:spcBef>
              <a:spcAft>
                <a:spcPts val="0"/>
              </a:spcAft>
              <a:buSzPts val="3600"/>
              <a:buFont typeface="Arial"/>
              <a:buNone/>
            </a:pPr>
            <a:r>
              <a:t/>
            </a:r>
            <a:endParaRPr b="0" i="0" sz="3600" u="none" cap="none" strike="noStrike">
              <a:solidFill>
                <a:schemeClr val="lt1"/>
              </a:solidFill>
              <a:latin typeface="Open Sans"/>
              <a:ea typeface="Open Sans"/>
              <a:cs typeface="Open Sans"/>
              <a:sym typeface="Open Sans"/>
            </a:endParaRPr>
          </a:p>
          <a:p>
            <a:pPr indent="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Both streams end at the last conv layer</a:t>
            </a:r>
            <a:endParaRPr b="0" i="0" sz="3600" u="none" cap="none" strike="noStrike">
              <a:solidFill>
                <a:schemeClr val="lt1"/>
              </a:solidFill>
              <a:latin typeface="Open Sans"/>
              <a:ea typeface="Open Sans"/>
              <a:cs typeface="Open Sans"/>
              <a:sym typeface="Open Sans"/>
            </a:endParaRPr>
          </a:p>
          <a:p>
            <a:pPr indent="-57150" lvl="1" marL="742950" marR="0" rtl="0" algn="l">
              <a:spcBef>
                <a:spcPts val="0"/>
              </a:spcBef>
              <a:spcAft>
                <a:spcPts val="0"/>
              </a:spcAft>
              <a:buSzPts val="3600"/>
              <a:buFont typeface="Arial"/>
              <a:buNone/>
            </a:pPr>
            <a:r>
              <a:t/>
            </a:r>
            <a:endParaRPr b="0" i="0" sz="3600" u="none" cap="none" strike="noStrike">
              <a:solidFill>
                <a:schemeClr val="lt1"/>
              </a:solidFill>
              <a:latin typeface="Open Sans"/>
              <a:ea typeface="Open Sans"/>
              <a:cs typeface="Open Sans"/>
              <a:sym typeface="Open Sans"/>
            </a:endParaRPr>
          </a:p>
          <a:p>
            <a:pPr indent="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Remove softmax response after conv layer</a:t>
            </a:r>
            <a:endParaRPr b="0" i="0" sz="3600" u="none" cap="none" strike="noStrike">
              <a:solidFill>
                <a:schemeClr val="lt1"/>
              </a:solidFill>
              <a:latin typeface="Open Sans"/>
              <a:ea typeface="Open Sans"/>
              <a:cs typeface="Open Sans"/>
              <a:sym typeface="Open Sans"/>
            </a:endParaRPr>
          </a:p>
          <a:p>
            <a:pPr indent="-57150" lvl="1" marL="742950" marR="0" rtl="0" algn="l">
              <a:spcBef>
                <a:spcPts val="0"/>
              </a:spcBef>
              <a:spcAft>
                <a:spcPts val="0"/>
              </a:spcAft>
              <a:buSzPts val="3600"/>
              <a:buFont typeface="Arial"/>
              <a:buNone/>
            </a:pPr>
            <a:r>
              <a:t/>
            </a:r>
            <a:endParaRPr b="0" i="0" sz="3600" u="none" cap="none" strike="noStrike">
              <a:solidFill>
                <a:schemeClr val="lt1"/>
              </a:solidFill>
              <a:latin typeface="Open Sans"/>
              <a:ea typeface="Open Sans"/>
              <a:cs typeface="Open Sans"/>
              <a:sym typeface="Open Sans"/>
            </a:endParaRPr>
          </a:p>
          <a:p>
            <a:pPr indent="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Output has to be the same size (apply fx. zero padding to)</a:t>
            </a:r>
            <a:endParaRPr b="0" i="0" sz="3600" u="none" cap="none" strike="noStrike">
              <a:solidFill>
                <a:schemeClr val="lt1"/>
              </a:solidFill>
              <a:latin typeface="Open Sans"/>
              <a:ea typeface="Open Sans"/>
              <a:cs typeface="Open Sans"/>
              <a:sym typeface="Open Sans"/>
            </a:endParaRPr>
          </a:p>
          <a:p>
            <a:pPr indent="-57150" lvl="1" marL="742950" marR="0" rtl="0" algn="l">
              <a:spcBef>
                <a:spcPts val="0"/>
              </a:spcBef>
              <a:spcAft>
                <a:spcPts val="0"/>
              </a:spcAft>
              <a:buSzPts val="3600"/>
              <a:buFont typeface="Arial"/>
              <a:buNone/>
            </a:pPr>
            <a:r>
              <a:t/>
            </a:r>
            <a:endParaRPr b="0" i="0" sz="3600" u="none" cap="none" strike="noStrike">
              <a:solidFill>
                <a:schemeClr val="lt1"/>
              </a:solidFill>
              <a:latin typeface="Open Sans"/>
              <a:ea typeface="Open Sans"/>
              <a:cs typeface="Open Sans"/>
              <a:sym typeface="Open Sans"/>
            </a:endParaRPr>
          </a:p>
          <a:p>
            <a:pPr indent="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Frozen weights in the streams, do not propagate back here</a:t>
            </a:r>
            <a:endParaRPr b="0" i="0" sz="3600" u="none" cap="none" strike="noStrike">
              <a:solidFill>
                <a:schemeClr val="lt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p:nvPr/>
        </p:nvSpPr>
        <p:spPr>
          <a:xfrm>
            <a:off x="1236463" y="764877"/>
            <a:ext cx="8850512"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i="0" lang="hu-HU" sz="4000" u="none" cap="none" strike="noStrike">
                <a:solidFill>
                  <a:srgbClr val="FFFFFF"/>
                </a:solidFill>
                <a:latin typeface="Open Sans"/>
                <a:ea typeface="Open Sans"/>
                <a:cs typeface="Open Sans"/>
                <a:sym typeface="Open Sans"/>
              </a:rPr>
              <a:t>Fusion of CNNs</a:t>
            </a:r>
            <a:endParaRPr b="1" i="0" sz="4000" u="none" cap="none" strike="noStrike">
              <a:solidFill>
                <a:srgbClr val="FFFFFF"/>
              </a:solidFill>
              <a:latin typeface="Open Sans"/>
              <a:ea typeface="Open Sans"/>
              <a:cs typeface="Open Sans"/>
              <a:sym typeface="Open Sans"/>
            </a:endParaRPr>
          </a:p>
        </p:txBody>
      </p:sp>
      <p:sp>
        <p:nvSpPr>
          <p:cNvPr id="210" name="Shape 210"/>
          <p:cNvSpPr/>
          <p:nvPr/>
        </p:nvSpPr>
        <p:spPr>
          <a:xfrm>
            <a:off x="1244600" y="1483022"/>
            <a:ext cx="3412794" cy="564257"/>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0" i="0" lang="hu-HU" sz="3000" u="none" cap="none" strike="noStrike">
                <a:solidFill>
                  <a:srgbClr val="FFFFFF"/>
                </a:solidFill>
                <a:latin typeface="Open Sans Light"/>
                <a:ea typeface="Open Sans Light"/>
                <a:cs typeface="Open Sans Light"/>
                <a:sym typeface="Open Sans Light"/>
              </a:rPr>
              <a:t>Fusion Architecture</a:t>
            </a:r>
            <a:endParaRPr b="0" i="0" sz="3000" u="none" cap="none" strike="noStrike">
              <a:solidFill>
                <a:srgbClr val="FFFFFF"/>
              </a:solidFill>
              <a:latin typeface="Open Sans Light"/>
              <a:ea typeface="Open Sans Light"/>
              <a:cs typeface="Open Sans Light"/>
              <a:sym typeface="Open Sans Light"/>
            </a:endParaRPr>
          </a:p>
        </p:txBody>
      </p:sp>
      <p:sp>
        <p:nvSpPr>
          <p:cNvPr id="211" name="Shape 211"/>
          <p:cNvSpPr/>
          <p:nvPr/>
        </p:nvSpPr>
        <p:spPr>
          <a:xfrm>
            <a:off x="3133725" y="4010025"/>
            <a:ext cx="400050" cy="400050"/>
          </a:xfrm>
          <a:prstGeom prst="ellipse">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Font typeface="Arial"/>
              <a:buNone/>
            </a:pPr>
            <a:r>
              <a:t/>
            </a:r>
            <a:endParaRPr b="0" i="0" sz="4000" u="none" cap="none" strike="noStrike">
              <a:solidFill>
                <a:srgbClr val="FFFFFF"/>
              </a:solidFill>
              <a:latin typeface="Arial"/>
              <a:ea typeface="Arial"/>
              <a:cs typeface="Arial"/>
              <a:sym typeface="Arial"/>
            </a:endParaRPr>
          </a:p>
        </p:txBody>
      </p:sp>
      <p:sp>
        <p:nvSpPr>
          <p:cNvPr id="212" name="Shape 212"/>
          <p:cNvSpPr/>
          <p:nvPr/>
        </p:nvSpPr>
        <p:spPr>
          <a:xfrm>
            <a:off x="3133725" y="4562475"/>
            <a:ext cx="400050" cy="400050"/>
          </a:xfrm>
          <a:prstGeom prst="ellipse">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Font typeface="Arial"/>
              <a:buNone/>
            </a:pPr>
            <a:r>
              <a:t/>
            </a:r>
            <a:endParaRPr b="0" i="0" sz="4000" u="none" cap="none" strike="noStrike">
              <a:solidFill>
                <a:srgbClr val="FFFFFF"/>
              </a:solidFill>
              <a:latin typeface="Arial"/>
              <a:ea typeface="Arial"/>
              <a:cs typeface="Arial"/>
              <a:sym typeface="Arial"/>
            </a:endParaRPr>
          </a:p>
        </p:txBody>
      </p:sp>
      <p:sp>
        <p:nvSpPr>
          <p:cNvPr id="213" name="Shape 213"/>
          <p:cNvSpPr/>
          <p:nvPr/>
        </p:nvSpPr>
        <p:spPr>
          <a:xfrm>
            <a:off x="3133725" y="5172075"/>
            <a:ext cx="400050" cy="400050"/>
          </a:xfrm>
          <a:prstGeom prst="ellipse">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Font typeface="Arial"/>
              <a:buNone/>
            </a:pPr>
            <a:r>
              <a:t/>
            </a:r>
            <a:endParaRPr b="0" i="0" sz="4000" u="none" cap="none" strike="noStrike">
              <a:solidFill>
                <a:srgbClr val="FFFFFF"/>
              </a:solidFill>
              <a:latin typeface="Arial"/>
              <a:ea typeface="Arial"/>
              <a:cs typeface="Arial"/>
              <a:sym typeface="Arial"/>
            </a:endParaRPr>
          </a:p>
        </p:txBody>
      </p:sp>
      <p:sp>
        <p:nvSpPr>
          <p:cNvPr id="214" name="Shape 214"/>
          <p:cNvSpPr/>
          <p:nvPr/>
        </p:nvSpPr>
        <p:spPr>
          <a:xfrm>
            <a:off x="6276975" y="4010025"/>
            <a:ext cx="400050" cy="400050"/>
          </a:xfrm>
          <a:prstGeom prst="ellipse">
            <a:avLst/>
          </a:prstGeom>
          <a:solidFill>
            <a:srgbClr val="D84F56"/>
          </a:soli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Font typeface="Arial"/>
              <a:buNone/>
            </a:pPr>
            <a:r>
              <a:t/>
            </a:r>
            <a:endParaRPr b="0" i="0" sz="4000" u="none" cap="none" strike="noStrike">
              <a:solidFill>
                <a:srgbClr val="FFFFFF"/>
              </a:solidFill>
              <a:latin typeface="Arial"/>
              <a:ea typeface="Arial"/>
              <a:cs typeface="Arial"/>
              <a:sym typeface="Arial"/>
            </a:endParaRPr>
          </a:p>
        </p:txBody>
      </p:sp>
      <p:sp>
        <p:nvSpPr>
          <p:cNvPr id="215" name="Shape 215"/>
          <p:cNvSpPr/>
          <p:nvPr/>
        </p:nvSpPr>
        <p:spPr>
          <a:xfrm>
            <a:off x="6276975" y="4562475"/>
            <a:ext cx="400050" cy="400050"/>
          </a:xfrm>
          <a:prstGeom prst="ellipse">
            <a:avLst/>
          </a:prstGeom>
          <a:solidFill>
            <a:srgbClr val="D84F56"/>
          </a:soli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Font typeface="Arial"/>
              <a:buNone/>
            </a:pPr>
            <a:r>
              <a:t/>
            </a:r>
            <a:endParaRPr b="0" i="0" sz="4000" u="none" cap="none" strike="noStrike">
              <a:solidFill>
                <a:srgbClr val="FFFFFF"/>
              </a:solidFill>
              <a:latin typeface="Arial"/>
              <a:ea typeface="Arial"/>
              <a:cs typeface="Arial"/>
              <a:sym typeface="Arial"/>
            </a:endParaRPr>
          </a:p>
        </p:txBody>
      </p:sp>
      <p:sp>
        <p:nvSpPr>
          <p:cNvPr id="216" name="Shape 216"/>
          <p:cNvSpPr/>
          <p:nvPr/>
        </p:nvSpPr>
        <p:spPr>
          <a:xfrm>
            <a:off x="6276975" y="5172075"/>
            <a:ext cx="400050" cy="400050"/>
          </a:xfrm>
          <a:prstGeom prst="ellipse">
            <a:avLst/>
          </a:prstGeom>
          <a:solidFill>
            <a:srgbClr val="D84F56"/>
          </a:soli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Font typeface="Arial"/>
              <a:buNone/>
            </a:pPr>
            <a:r>
              <a:t/>
            </a:r>
            <a:endParaRPr b="0" i="0" sz="4000" u="none" cap="none" strike="noStrike">
              <a:solidFill>
                <a:srgbClr val="FFFFFF"/>
              </a:solidFill>
              <a:latin typeface="Arial"/>
              <a:ea typeface="Arial"/>
              <a:cs typeface="Arial"/>
              <a:sym typeface="Arial"/>
            </a:endParaRPr>
          </a:p>
        </p:txBody>
      </p:sp>
      <p:sp>
        <p:nvSpPr>
          <p:cNvPr id="217" name="Shape 217"/>
          <p:cNvSpPr/>
          <p:nvPr/>
        </p:nvSpPr>
        <p:spPr>
          <a:xfrm>
            <a:off x="2114550" y="6156027"/>
            <a:ext cx="2590800" cy="718145"/>
          </a:xfrm>
          <a:prstGeom prst="rect">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Conv_y</a:t>
            </a:r>
            <a:endParaRPr b="0" i="0" sz="4000" u="none" cap="none" strike="noStrike">
              <a:solidFill>
                <a:srgbClr val="FFFFFF"/>
              </a:solidFill>
              <a:latin typeface="Arial"/>
              <a:ea typeface="Arial"/>
              <a:cs typeface="Arial"/>
              <a:sym typeface="Arial"/>
            </a:endParaRPr>
          </a:p>
        </p:txBody>
      </p:sp>
      <p:sp>
        <p:nvSpPr>
          <p:cNvPr id="218" name="Shape 218"/>
          <p:cNvSpPr/>
          <p:nvPr/>
        </p:nvSpPr>
        <p:spPr>
          <a:xfrm>
            <a:off x="5181600" y="6156027"/>
            <a:ext cx="2590800" cy="718145"/>
          </a:xfrm>
          <a:prstGeom prst="rect">
            <a:avLst/>
          </a:prstGeom>
          <a:solidFill>
            <a:srgbClr val="D84F56"/>
          </a:soli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Conv_x</a:t>
            </a:r>
            <a:endParaRPr b="0" i="0" sz="4000" u="none" cap="none" strike="noStrike">
              <a:solidFill>
                <a:srgbClr val="FFFFFF"/>
              </a:solidFill>
              <a:latin typeface="Arial"/>
              <a:ea typeface="Arial"/>
              <a:cs typeface="Arial"/>
              <a:sym typeface="Arial"/>
            </a:endParaRPr>
          </a:p>
        </p:txBody>
      </p:sp>
      <p:sp>
        <p:nvSpPr>
          <p:cNvPr id="219" name="Shape 219"/>
          <p:cNvSpPr/>
          <p:nvPr/>
        </p:nvSpPr>
        <p:spPr>
          <a:xfrm>
            <a:off x="2114550" y="8261051"/>
            <a:ext cx="5657850" cy="718145"/>
          </a:xfrm>
          <a:prstGeom prst="rect">
            <a:avLst/>
          </a:prstGeom>
          <a:gradFill>
            <a:gsLst>
              <a:gs pos="0">
                <a:srgbClr val="0070C0"/>
              </a:gs>
              <a:gs pos="100000">
                <a:srgbClr val="FC0000"/>
              </a:gs>
            </a:gsLst>
            <a:lin ang="0" scaled="0"/>
          </a:gra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fc.</a:t>
            </a:r>
            <a:endParaRPr b="0" i="0" sz="4000" u="none" cap="none" strike="noStrike">
              <a:solidFill>
                <a:srgbClr val="FFFFFF"/>
              </a:solidFill>
              <a:latin typeface="Arial"/>
              <a:ea typeface="Arial"/>
              <a:cs typeface="Arial"/>
              <a:sym typeface="Arial"/>
            </a:endParaRPr>
          </a:p>
        </p:txBody>
      </p:sp>
      <p:sp>
        <p:nvSpPr>
          <p:cNvPr id="220" name="Shape 220"/>
          <p:cNvSpPr/>
          <p:nvPr/>
        </p:nvSpPr>
        <p:spPr>
          <a:xfrm>
            <a:off x="2114550" y="9406830"/>
            <a:ext cx="5657850" cy="718145"/>
          </a:xfrm>
          <a:prstGeom prst="rect">
            <a:avLst/>
          </a:prstGeom>
          <a:gradFill>
            <a:gsLst>
              <a:gs pos="0">
                <a:srgbClr val="0070C0"/>
              </a:gs>
              <a:gs pos="100000">
                <a:srgbClr val="FC0000"/>
              </a:gs>
            </a:gsLst>
            <a:lin ang="0" scaled="0"/>
          </a:gra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fc.</a:t>
            </a:r>
            <a:endParaRPr b="0" i="0" sz="4000" u="none" cap="none" strike="noStrike">
              <a:solidFill>
                <a:srgbClr val="FFFFFF"/>
              </a:solidFill>
              <a:latin typeface="Arial"/>
              <a:ea typeface="Arial"/>
              <a:cs typeface="Arial"/>
              <a:sym typeface="Arial"/>
            </a:endParaRPr>
          </a:p>
        </p:txBody>
      </p:sp>
      <p:sp>
        <p:nvSpPr>
          <p:cNvPr id="221" name="Shape 221"/>
          <p:cNvSpPr/>
          <p:nvPr/>
        </p:nvSpPr>
        <p:spPr>
          <a:xfrm>
            <a:off x="2114550" y="10616059"/>
            <a:ext cx="5657850" cy="718145"/>
          </a:xfrm>
          <a:prstGeom prst="rect">
            <a:avLst/>
          </a:prstGeom>
          <a:gradFill>
            <a:gsLst>
              <a:gs pos="0">
                <a:srgbClr val="0070C0"/>
              </a:gs>
              <a:gs pos="100000">
                <a:srgbClr val="FC0000"/>
              </a:gs>
            </a:gsLst>
            <a:lin ang="0" scaled="0"/>
          </a:gra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fc.</a:t>
            </a:r>
            <a:endParaRPr b="0" i="0" sz="4000" u="none" cap="none" strike="noStrike">
              <a:solidFill>
                <a:srgbClr val="FFFFFF"/>
              </a:solidFill>
              <a:latin typeface="Arial"/>
              <a:ea typeface="Arial"/>
              <a:cs typeface="Arial"/>
              <a:sym typeface="Arial"/>
            </a:endParaRPr>
          </a:p>
        </p:txBody>
      </p:sp>
      <p:sp>
        <p:nvSpPr>
          <p:cNvPr id="222" name="Shape 222"/>
          <p:cNvSpPr/>
          <p:nvPr/>
        </p:nvSpPr>
        <p:spPr>
          <a:xfrm>
            <a:off x="2114550" y="7166570"/>
            <a:ext cx="5657850" cy="718145"/>
          </a:xfrm>
          <a:prstGeom prst="rect">
            <a:avLst/>
          </a:prstGeom>
          <a:gradFill>
            <a:gsLst>
              <a:gs pos="0">
                <a:srgbClr val="0070C0"/>
              </a:gs>
              <a:gs pos="100000">
                <a:srgbClr val="FC0000"/>
              </a:gs>
            </a:gsLst>
            <a:lin ang="0" scaled="0"/>
          </a:gra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Concat.</a:t>
            </a:r>
            <a:endParaRPr b="0" i="0" sz="4000" u="none" cap="none" strike="noStrike">
              <a:solidFill>
                <a:srgbClr val="FFFFFF"/>
              </a:solidFill>
              <a:latin typeface="Arial"/>
              <a:ea typeface="Arial"/>
              <a:cs typeface="Arial"/>
              <a:sym typeface="Arial"/>
            </a:endParaRPr>
          </a:p>
        </p:txBody>
      </p:sp>
      <p:sp>
        <p:nvSpPr>
          <p:cNvPr id="223" name="Shape 223"/>
          <p:cNvSpPr/>
          <p:nvPr/>
        </p:nvSpPr>
        <p:spPr>
          <a:xfrm>
            <a:off x="8753475" y="3690240"/>
            <a:ext cx="12192000" cy="7294305"/>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Clr>
                <a:schemeClr val="lt1"/>
              </a:buClr>
              <a:buSzPts val="3600"/>
              <a:buFont typeface="Arial"/>
              <a:buChar char="•"/>
            </a:pPr>
            <a:r>
              <a:rPr b="1" i="0" lang="hu-HU" sz="3600" u="none" cap="none" strike="noStrike">
                <a:solidFill>
                  <a:schemeClr val="lt1"/>
                </a:solidFill>
                <a:latin typeface="Open Sans"/>
                <a:ea typeface="Open Sans"/>
                <a:cs typeface="Open Sans"/>
                <a:sym typeface="Open Sans"/>
              </a:rPr>
              <a:t> Fusion layers</a:t>
            </a:r>
            <a:endParaRPr b="1" i="0" sz="3600" u="none" cap="none" strike="noStrike">
              <a:solidFill>
                <a:schemeClr val="lt1"/>
              </a:solidFill>
              <a:latin typeface="Open Sans"/>
              <a:ea typeface="Open Sans"/>
              <a:cs typeface="Open Sans"/>
              <a:sym typeface="Open Sans"/>
            </a:endParaRPr>
          </a:p>
          <a:p>
            <a:pPr indent="228600" lvl="0" marL="0" marR="0" rtl="0" algn="l">
              <a:spcBef>
                <a:spcPts val="0"/>
              </a:spcBef>
              <a:spcAft>
                <a:spcPts val="0"/>
              </a:spcAft>
              <a:buSzPts val="3600"/>
              <a:buFont typeface="Arial"/>
              <a:buNone/>
            </a:pPr>
            <a:r>
              <a:t/>
            </a:r>
            <a:endParaRPr b="1" i="0" sz="3600" u="none" cap="none" strike="noStrike">
              <a:solidFill>
                <a:schemeClr val="lt1"/>
              </a:solidFill>
              <a:latin typeface="Open Sans"/>
              <a:ea typeface="Open Sans"/>
              <a:cs typeface="Open Sans"/>
              <a:sym typeface="Open Sans"/>
            </a:endParaRPr>
          </a:p>
          <a:p>
            <a:pPr indent="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Concatenate features from streams (2x the size of conv layer)</a:t>
            </a:r>
            <a:endParaRPr b="0" i="0" sz="3600" u="none" cap="none" strike="noStrike">
              <a:solidFill>
                <a:schemeClr val="lt1"/>
              </a:solidFill>
              <a:latin typeface="Open Sans"/>
              <a:ea typeface="Open Sans"/>
              <a:cs typeface="Open Sans"/>
              <a:sym typeface="Open Sans"/>
            </a:endParaRPr>
          </a:p>
          <a:p>
            <a:pPr indent="0" lvl="1" marL="45720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Fully connected layers (3) + ReLU(2) and Softmax</a:t>
            </a:r>
            <a:endParaRPr b="0" i="0" sz="3600" u="none" cap="none" strike="noStrike">
              <a:solidFill>
                <a:schemeClr val="lt1"/>
              </a:solidFill>
              <a:latin typeface="Open Sans"/>
              <a:ea typeface="Open Sans"/>
              <a:cs typeface="Open Sans"/>
              <a:sym typeface="Open Sans"/>
            </a:endParaRPr>
          </a:p>
          <a:p>
            <a:pPr indent="0" lvl="1" marL="45720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Fc layers progressively reduce the size </a:t>
            </a:r>
            <a:endParaRPr b="0" i="0" sz="3600" u="none" cap="none" strike="noStrike">
              <a:solidFill>
                <a:schemeClr val="lt1"/>
              </a:solidFill>
              <a:latin typeface="Open Sans"/>
              <a:ea typeface="Open Sans"/>
              <a:cs typeface="Open Sans"/>
              <a:sym typeface="Open Sans"/>
            </a:endParaRPr>
          </a:p>
          <a:p>
            <a:pPr indent="0" lvl="1" marL="45720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Batch normalization after the fully connected layers</a:t>
            </a:r>
            <a:endParaRPr b="0" i="0" sz="3600" u="none" cap="none" strike="noStrike">
              <a:solidFill>
                <a:schemeClr val="lt1"/>
              </a:solidFill>
              <a:latin typeface="Open Sans"/>
              <a:ea typeface="Open Sans"/>
              <a:cs typeface="Open Sans"/>
              <a:sym typeface="Open Sans"/>
            </a:endParaRPr>
          </a:p>
          <a:p>
            <a:pPr indent="0" lvl="1" marL="45720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More robust to bad initialization</a:t>
            </a:r>
            <a:endParaRPr b="0" i="0" sz="3600" u="none" cap="none" strike="noStrike">
              <a:solidFill>
                <a:schemeClr val="lt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p:nvPr/>
        </p:nvSpPr>
        <p:spPr>
          <a:xfrm>
            <a:off x="1236463" y="764877"/>
            <a:ext cx="8850512"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i="0" lang="hu-HU" sz="4000" u="none" cap="none" strike="noStrike">
                <a:solidFill>
                  <a:srgbClr val="FFFFFF"/>
                </a:solidFill>
                <a:latin typeface="Open Sans"/>
                <a:ea typeface="Open Sans"/>
                <a:cs typeface="Open Sans"/>
                <a:sym typeface="Open Sans"/>
              </a:rPr>
              <a:t>Fusion of CNNs</a:t>
            </a:r>
            <a:endParaRPr b="1" i="0" sz="4000" u="none" cap="none" strike="noStrike">
              <a:solidFill>
                <a:srgbClr val="FFFFFF"/>
              </a:solidFill>
              <a:latin typeface="Open Sans"/>
              <a:ea typeface="Open Sans"/>
              <a:cs typeface="Open Sans"/>
              <a:sym typeface="Open Sans"/>
            </a:endParaRPr>
          </a:p>
        </p:txBody>
      </p:sp>
      <p:sp>
        <p:nvSpPr>
          <p:cNvPr id="229" name="Shape 229"/>
          <p:cNvSpPr/>
          <p:nvPr/>
        </p:nvSpPr>
        <p:spPr>
          <a:xfrm>
            <a:off x="1244600" y="1483022"/>
            <a:ext cx="3412794" cy="564257"/>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0" i="0" lang="hu-HU" sz="3000" u="none" cap="none" strike="noStrike">
                <a:solidFill>
                  <a:srgbClr val="FFFFFF"/>
                </a:solidFill>
                <a:latin typeface="Open Sans Light"/>
                <a:ea typeface="Open Sans Light"/>
                <a:cs typeface="Open Sans Light"/>
                <a:sym typeface="Open Sans Light"/>
              </a:rPr>
              <a:t>Fusion Architecture</a:t>
            </a:r>
            <a:endParaRPr b="0" i="0" sz="3000" u="none" cap="none" strike="noStrike">
              <a:solidFill>
                <a:srgbClr val="FFFFFF"/>
              </a:solidFill>
              <a:latin typeface="Open Sans Light"/>
              <a:ea typeface="Open Sans Light"/>
              <a:cs typeface="Open Sans Light"/>
              <a:sym typeface="Open Sans Light"/>
            </a:endParaRPr>
          </a:p>
        </p:txBody>
      </p:sp>
      <p:pic>
        <p:nvPicPr>
          <p:cNvPr descr="https://scontent-arn2-1.xx.fbcdn.net/v/t34.0-12/19415744_10213488938158236_910406629_n.png?oh=f60cecc17408d80311313b155f9719d9&amp;oe=594BA60C" id="230" name="Shape 230"/>
          <p:cNvPicPr preferRelativeResize="0"/>
          <p:nvPr/>
        </p:nvPicPr>
        <p:blipFill rotWithShape="1">
          <a:blip r:embed="rId3">
            <a:alphaModFix/>
          </a:blip>
          <a:srcRect b="0" l="0" r="0" t="0"/>
          <a:stretch/>
        </p:blipFill>
        <p:spPr>
          <a:xfrm>
            <a:off x="1147431" y="3711575"/>
            <a:ext cx="21169644" cy="758315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p:nvPr/>
        </p:nvSpPr>
        <p:spPr>
          <a:xfrm>
            <a:off x="1236463" y="764877"/>
            <a:ext cx="8850512"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i="0" lang="hu-HU" sz="4000" u="none" cap="none" strike="noStrike">
                <a:solidFill>
                  <a:srgbClr val="FFFFFF"/>
                </a:solidFill>
                <a:latin typeface="Open Sans"/>
                <a:ea typeface="Open Sans"/>
                <a:cs typeface="Open Sans"/>
                <a:sym typeface="Open Sans"/>
              </a:rPr>
              <a:t>Fusion of CNNs</a:t>
            </a:r>
            <a:endParaRPr b="1" i="0" sz="4000" u="none" cap="none" strike="noStrike">
              <a:solidFill>
                <a:srgbClr val="FFFFFF"/>
              </a:solidFill>
              <a:latin typeface="Open Sans"/>
              <a:ea typeface="Open Sans"/>
              <a:cs typeface="Open Sans"/>
              <a:sym typeface="Open Sans"/>
            </a:endParaRPr>
          </a:p>
        </p:txBody>
      </p:sp>
      <p:sp>
        <p:nvSpPr>
          <p:cNvPr id="236" name="Shape 236"/>
          <p:cNvSpPr/>
          <p:nvPr/>
        </p:nvSpPr>
        <p:spPr>
          <a:xfrm>
            <a:off x="1244600" y="1483022"/>
            <a:ext cx="5400517" cy="564257"/>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0" i="0" lang="hu-HU" sz="3000" u="none" cap="none" strike="noStrike">
                <a:solidFill>
                  <a:srgbClr val="FFFFFF"/>
                </a:solidFill>
                <a:latin typeface="Open Sans Light"/>
                <a:ea typeface="Open Sans Light"/>
                <a:cs typeface="Open Sans Light"/>
                <a:sym typeface="Open Sans Light"/>
              </a:rPr>
              <a:t>Directed Acyclic Graphs (DAG)</a:t>
            </a:r>
            <a:endParaRPr b="0" i="0" sz="3000" u="none" cap="none" strike="noStrike">
              <a:solidFill>
                <a:srgbClr val="FFFFFF"/>
              </a:solidFill>
              <a:latin typeface="Open Sans Light"/>
              <a:ea typeface="Open Sans Light"/>
              <a:cs typeface="Open Sans Light"/>
              <a:sym typeface="Open Sans Light"/>
            </a:endParaRPr>
          </a:p>
        </p:txBody>
      </p:sp>
      <p:sp>
        <p:nvSpPr>
          <p:cNvPr id="237" name="Shape 237"/>
          <p:cNvSpPr/>
          <p:nvPr/>
        </p:nvSpPr>
        <p:spPr>
          <a:xfrm>
            <a:off x="1895475" y="3203208"/>
            <a:ext cx="12192000" cy="860748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3600"/>
              <a:buFont typeface="Arial"/>
              <a:buChar char="•"/>
            </a:pPr>
            <a:r>
              <a:rPr b="0" i="0" lang="hu-HU" sz="3600" u="none" cap="none" strike="noStrike">
                <a:solidFill>
                  <a:schemeClr val="lt1"/>
                </a:solidFill>
                <a:latin typeface="Open Sans"/>
                <a:ea typeface="Open Sans"/>
                <a:cs typeface="Open Sans"/>
                <a:sym typeface="Open Sans"/>
              </a:rPr>
              <a:t>Directed Acyclic Graphs (DAG)</a:t>
            </a:r>
            <a:endParaRPr/>
          </a:p>
          <a:p>
            <a:pPr indent="228600" lvl="0" marL="0" marR="0" rtl="0" algn="l">
              <a:spcBef>
                <a:spcPts val="0"/>
              </a:spcBef>
              <a:spcAft>
                <a:spcPts val="0"/>
              </a:spcAft>
              <a:buSzPts val="3600"/>
              <a:buFont typeface="Arial"/>
              <a:buNone/>
            </a:pPr>
            <a:r>
              <a:t/>
            </a:r>
            <a:endParaRPr b="0" i="0" sz="3600" u="none" cap="none" strike="noStrike">
              <a:solidFill>
                <a:schemeClr val="lt1"/>
              </a:solidFill>
              <a:latin typeface="Open Sans"/>
              <a:ea typeface="Open Sans"/>
              <a:cs typeface="Open Sans"/>
              <a:sym typeface="Open Sans"/>
            </a:endParaRPr>
          </a:p>
          <a:p>
            <a:pPr indent="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DAG allows functions to have any number of inputs or outputs</a:t>
            </a:r>
            <a:endParaRPr b="0" i="0" sz="3600" u="none" cap="none" strike="noStrike">
              <a:solidFill>
                <a:schemeClr val="lt1"/>
              </a:solidFill>
              <a:latin typeface="Open Sans"/>
              <a:ea typeface="Open Sans"/>
              <a:cs typeface="Open Sans"/>
              <a:sym typeface="Open Sans"/>
            </a:endParaRPr>
          </a:p>
          <a:p>
            <a:pPr indent="0" lvl="1" marL="45720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Variables and parameters can have an arbitrary number of outputs (a parameter with more of one output is shared between different layers), meaning it allows the concatenation of two network streams.</a:t>
            </a:r>
            <a:endParaRPr b="0" i="0" sz="3600" u="none" cap="none" strike="noStrike">
              <a:solidFill>
                <a:schemeClr val="lt1"/>
              </a:solidFill>
              <a:latin typeface="Open Sans"/>
              <a:ea typeface="Open Sans"/>
              <a:cs typeface="Open Sans"/>
              <a:sym typeface="Open Sans"/>
            </a:endParaRPr>
          </a:p>
          <a:p>
            <a:pPr indent="0" lvl="1" marL="45720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0" lvl="1" marL="457200" marR="0" rtl="0" algn="l">
              <a:spcBef>
                <a:spcPts val="1600"/>
              </a:spcBef>
              <a:spcAft>
                <a:spcPts val="0"/>
              </a:spcAft>
              <a:buNone/>
            </a:pPr>
            <a:r>
              <a:rPr b="0" i="0" lang="hu-HU" sz="3600" u="none" cap="none" strike="noStrike">
                <a:solidFill>
                  <a:schemeClr val="lt1"/>
                </a:solidFill>
                <a:latin typeface="Open Sans"/>
                <a:ea typeface="Open Sans"/>
                <a:cs typeface="Open Sans"/>
                <a:sym typeface="Open Sans"/>
              </a:rPr>
              <a:t>Initiate one stream, stop at the last convolutional layer, execute the second stream, and then continue with the concatenation</a:t>
            </a:r>
            <a:endParaRPr b="0" i="0" sz="3600" u="none" cap="none" strike="noStrike">
              <a:solidFill>
                <a:schemeClr val="lt1"/>
              </a:solidFill>
              <a:latin typeface="Open Sans"/>
              <a:ea typeface="Open Sans"/>
              <a:cs typeface="Open Sans"/>
              <a:sym typeface="Open Sans"/>
            </a:endParaRPr>
          </a:p>
          <a:p>
            <a:pPr indent="0" lvl="1" marL="457200" marR="0" rtl="0" algn="l">
              <a:spcBef>
                <a:spcPts val="0"/>
              </a:spcBef>
              <a:spcAft>
                <a:spcPts val="0"/>
              </a:spcAft>
              <a:buNone/>
            </a:pPr>
            <a:r>
              <a:t/>
            </a:r>
            <a:endParaRPr b="0" i="0" sz="3600" u="none" cap="none" strike="noStrike">
              <a:solidFill>
                <a:schemeClr val="lt1"/>
              </a:solidFill>
              <a:latin typeface="Open Sans"/>
              <a:ea typeface="Open Sans"/>
              <a:cs typeface="Open Sans"/>
              <a:sym typeface="Open Sans"/>
            </a:endParaRPr>
          </a:p>
          <a:p>
            <a:pPr indent="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Available in MatConvNet!</a:t>
            </a:r>
            <a:endParaRPr b="0" i="0" sz="3600" u="none" cap="none" strike="noStrike">
              <a:solidFill>
                <a:schemeClr val="lt1"/>
              </a:solidFill>
              <a:latin typeface="Open Sans"/>
              <a:ea typeface="Open Sans"/>
              <a:cs typeface="Open Sans"/>
              <a:sym typeface="Open Sans"/>
            </a:endParaRPr>
          </a:p>
        </p:txBody>
      </p:sp>
      <p:pic>
        <p:nvPicPr>
          <p:cNvPr descr="https://upload.wikimedia.org/wikipedia/commons/thumb/f/fe/Tred-G.svg/252px-Tred-G.svg.png" id="238" name="Shape 238"/>
          <p:cNvPicPr preferRelativeResize="0"/>
          <p:nvPr/>
        </p:nvPicPr>
        <p:blipFill rotWithShape="1">
          <a:blip r:embed="rId3">
            <a:alphaModFix/>
          </a:blip>
          <a:srcRect b="0" l="0" r="0" t="0"/>
          <a:stretch/>
        </p:blipFill>
        <p:spPr>
          <a:xfrm>
            <a:off x="16557623" y="3203208"/>
            <a:ext cx="6130925" cy="84178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p:nvPr/>
        </p:nvSpPr>
        <p:spPr>
          <a:xfrm>
            <a:off x="5769029" y="6760190"/>
            <a:ext cx="12835437" cy="1579920"/>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b="0" i="0" lang="hu-HU" sz="9600" u="none" cap="none" strike="noStrike">
                <a:solidFill>
                  <a:srgbClr val="FFFFFF"/>
                </a:solidFill>
                <a:latin typeface="Open Sans Light"/>
                <a:ea typeface="Open Sans Light"/>
                <a:cs typeface="Open Sans Light"/>
                <a:sym typeface="Open Sans Light"/>
              </a:rPr>
              <a:t>Implementation of FCNN</a:t>
            </a:r>
            <a:endParaRPr b="0" i="0" sz="9600" u="none" cap="none" strike="noStrike">
              <a:solidFill>
                <a:srgbClr val="FFFFFF"/>
              </a:solidFill>
              <a:latin typeface="Open Sans Light"/>
              <a:ea typeface="Open Sans Light"/>
              <a:cs typeface="Open Sans Light"/>
              <a:sym typeface="Open Sans Light"/>
            </a:endParaRPr>
          </a:p>
        </p:txBody>
      </p:sp>
      <p:pic>
        <p:nvPicPr>
          <p:cNvPr descr="https://scontent-arn2-1.xx.fbcdn.net/v/t34.0-12/19398639_10213952423355464_1605806893_n.png?oh=9fbd72665dc98ae57959ba1004ff9d24&amp;oe=594B72B7" id="244" name="Shape 244"/>
          <p:cNvPicPr preferRelativeResize="0"/>
          <p:nvPr/>
        </p:nvPicPr>
        <p:blipFill rotWithShape="1">
          <a:blip r:embed="rId3">
            <a:alphaModFix/>
          </a:blip>
          <a:srcRect b="0" l="0" r="0" t="0"/>
          <a:stretch/>
        </p:blipFill>
        <p:spPr>
          <a:xfrm>
            <a:off x="10967544" y="3921125"/>
            <a:ext cx="2438400" cy="2438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Shape 61"/>
          <p:cNvSpPr/>
          <p:nvPr/>
        </p:nvSpPr>
        <p:spPr>
          <a:xfrm>
            <a:off x="4098892" y="808730"/>
            <a:ext cx="64" cy="18562839"/>
          </a:xfrm>
          <a:prstGeom prst="rect">
            <a:avLst/>
          </a:prstGeom>
          <a:noFill/>
          <a:ln>
            <a:noFill/>
          </a:ln>
        </p:spPr>
        <p:txBody>
          <a:bodyPr anchorCtr="0" anchor="ctr" bIns="0" lIns="0" spcFirstLastPara="1" rIns="0" wrap="square" tIns="0">
            <a:noAutofit/>
          </a:bodyPr>
          <a:lstStyle/>
          <a:p>
            <a:pPr indent="0" lvl="0" marL="0" marR="0" rtl="0" algn="ctr">
              <a:lnSpc>
                <a:spcPct val="190000"/>
              </a:lnSpc>
              <a:spcBef>
                <a:spcPts val="0"/>
              </a:spcBef>
              <a:spcAft>
                <a:spcPts val="0"/>
              </a:spcAft>
              <a:buNone/>
            </a:pPr>
            <a:r>
              <a:t/>
            </a:r>
            <a:endParaRPr b="0" baseline="-25000" i="0" sz="81000" u="none" cap="none" strike="noStrike">
              <a:solidFill>
                <a:srgbClr val="FFFFFF"/>
              </a:solidFill>
              <a:latin typeface="Arial"/>
              <a:ea typeface="Arial"/>
              <a:cs typeface="Arial"/>
              <a:sym typeface="Arial"/>
            </a:endParaRPr>
          </a:p>
        </p:txBody>
      </p:sp>
      <p:sp>
        <p:nvSpPr>
          <p:cNvPr id="62" name="Shape 62"/>
          <p:cNvSpPr/>
          <p:nvPr/>
        </p:nvSpPr>
        <p:spPr>
          <a:xfrm>
            <a:off x="1236464" y="764877"/>
            <a:ext cx="2021387"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i="0" lang="hu-HU" sz="4000" u="none" cap="none" strike="noStrike">
                <a:solidFill>
                  <a:srgbClr val="FFFFFF"/>
                </a:solidFill>
                <a:latin typeface="Open Sans"/>
                <a:ea typeface="Open Sans"/>
                <a:cs typeface="Open Sans"/>
                <a:sym typeface="Open Sans"/>
              </a:rPr>
              <a:t>Agenda</a:t>
            </a:r>
            <a:endParaRPr b="1" i="0" sz="4000" u="none" cap="none" strike="noStrike">
              <a:solidFill>
                <a:srgbClr val="FFFFFF"/>
              </a:solidFill>
              <a:latin typeface="Open Sans"/>
              <a:ea typeface="Open Sans"/>
              <a:cs typeface="Open Sans"/>
              <a:sym typeface="Open Sans"/>
            </a:endParaRPr>
          </a:p>
        </p:txBody>
      </p:sp>
      <p:sp>
        <p:nvSpPr>
          <p:cNvPr id="63" name="Shape 63"/>
          <p:cNvSpPr/>
          <p:nvPr/>
        </p:nvSpPr>
        <p:spPr>
          <a:xfrm>
            <a:off x="22328881" y="12654538"/>
            <a:ext cx="359074" cy="471924"/>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b="0" i="0" lang="hu-HU" sz="2400" u="none" cap="none" strike="noStrike">
                <a:solidFill>
                  <a:srgbClr val="FFFFFF"/>
                </a:solidFill>
                <a:latin typeface="Open Sans Light"/>
                <a:ea typeface="Open Sans Light"/>
                <a:cs typeface="Open Sans Light"/>
                <a:sym typeface="Open Sans Light"/>
              </a:rPr>
              <a:t> </a:t>
            </a:r>
            <a:fld id="{00000000-1234-1234-1234-123412341234}" type="slidenum">
              <a:rPr b="0" i="0" lang="hu-HU" sz="2400" u="none" cap="none" strike="noStrike">
                <a:solidFill>
                  <a:srgbClr val="FFFFFF"/>
                </a:solidFill>
                <a:latin typeface="Open Sans Light"/>
                <a:ea typeface="Open Sans Light"/>
                <a:cs typeface="Open Sans Light"/>
                <a:sym typeface="Open Sans Light"/>
              </a:rPr>
              <a:t>‹#›</a:t>
            </a:fld>
            <a:endParaRPr b="0" i="0" sz="2400" u="none" cap="none" strike="noStrike">
              <a:solidFill>
                <a:srgbClr val="FFFFFF"/>
              </a:solidFill>
              <a:latin typeface="Open Sans Light"/>
              <a:ea typeface="Open Sans Light"/>
              <a:cs typeface="Open Sans Light"/>
              <a:sym typeface="Open Sans Light"/>
            </a:endParaRPr>
          </a:p>
        </p:txBody>
      </p:sp>
      <p:sp>
        <p:nvSpPr>
          <p:cNvPr id="64" name="Shape 64"/>
          <p:cNvSpPr txBox="1"/>
          <p:nvPr/>
        </p:nvSpPr>
        <p:spPr>
          <a:xfrm>
            <a:off x="1236464" y="3641347"/>
            <a:ext cx="15810565" cy="8474115"/>
          </a:xfrm>
          <a:prstGeom prst="rect">
            <a:avLst/>
          </a:prstGeom>
          <a:noFill/>
          <a:ln>
            <a:noFill/>
          </a:ln>
        </p:spPr>
        <p:txBody>
          <a:bodyPr anchorCtr="0" anchor="ctr" bIns="50800" lIns="50800" spcFirstLastPara="1" rIns="50800" wrap="square" tIns="50800">
            <a:noAutofit/>
          </a:bodyPr>
          <a:lstStyle/>
          <a:p>
            <a:pPr indent="-685800" lvl="0" marL="685800" marR="0" rtl="0" algn="l">
              <a:lnSpc>
                <a:spcPct val="150000"/>
              </a:lnSpc>
              <a:spcBef>
                <a:spcPts val="0"/>
              </a:spcBef>
              <a:spcAft>
                <a:spcPts val="0"/>
              </a:spcAft>
              <a:buClr>
                <a:srgbClr val="FFFFFF"/>
              </a:buClr>
              <a:buSzPts val="5600"/>
              <a:buFont typeface="Arial"/>
              <a:buChar char="•"/>
            </a:pPr>
            <a:r>
              <a:rPr b="0" i="0" lang="hu-HU" sz="5600" u="none" cap="none" strike="noStrike">
                <a:solidFill>
                  <a:srgbClr val="FFFFFF"/>
                </a:solidFill>
                <a:latin typeface="Open Sans"/>
                <a:ea typeface="Open Sans"/>
                <a:cs typeface="Open Sans"/>
                <a:sym typeface="Open Sans"/>
              </a:rPr>
              <a:t>Introduction &amp; Initial Problem</a:t>
            </a:r>
            <a:endParaRPr b="0" i="0" sz="5600" u="none" cap="none" strike="noStrike">
              <a:solidFill>
                <a:srgbClr val="FFFFFF"/>
              </a:solidFill>
              <a:latin typeface="Open Sans"/>
              <a:ea typeface="Open Sans"/>
              <a:cs typeface="Open Sans"/>
              <a:sym typeface="Open Sans"/>
            </a:endParaRPr>
          </a:p>
          <a:p>
            <a:pPr indent="-685800" lvl="0" marL="685800" marR="0" rtl="0" algn="l">
              <a:lnSpc>
                <a:spcPct val="150000"/>
              </a:lnSpc>
              <a:spcBef>
                <a:spcPts val="800"/>
              </a:spcBef>
              <a:spcAft>
                <a:spcPts val="0"/>
              </a:spcAft>
              <a:buClr>
                <a:srgbClr val="FFFFFF"/>
              </a:buClr>
              <a:buSzPts val="5600"/>
              <a:buFont typeface="Arial"/>
              <a:buChar char="•"/>
            </a:pPr>
            <a:r>
              <a:rPr b="0" i="0" lang="hu-HU" sz="5600" u="none" cap="none" strike="noStrike">
                <a:solidFill>
                  <a:srgbClr val="FFFFFF"/>
                </a:solidFill>
                <a:latin typeface="Open Sans"/>
                <a:ea typeface="Open Sans"/>
                <a:cs typeface="Open Sans"/>
                <a:sym typeface="Open Sans"/>
              </a:rPr>
              <a:t>Previous Work (MDNet &amp;TCNN)</a:t>
            </a:r>
            <a:endParaRPr/>
          </a:p>
          <a:p>
            <a:pPr indent="-685800" lvl="0" marL="685800" marR="0" rtl="0" algn="l">
              <a:lnSpc>
                <a:spcPct val="150000"/>
              </a:lnSpc>
              <a:spcBef>
                <a:spcPts val="800"/>
              </a:spcBef>
              <a:spcAft>
                <a:spcPts val="0"/>
              </a:spcAft>
              <a:buClr>
                <a:srgbClr val="FFFFFF"/>
              </a:buClr>
              <a:buSzPts val="5600"/>
              <a:buFont typeface="Arial"/>
              <a:buChar char="•"/>
            </a:pPr>
            <a:r>
              <a:rPr b="0" i="0" lang="hu-HU" sz="5600" u="none" cap="none" strike="noStrike">
                <a:solidFill>
                  <a:srgbClr val="FFFFFF"/>
                </a:solidFill>
                <a:latin typeface="Open Sans"/>
                <a:ea typeface="Open Sans"/>
                <a:cs typeface="Open Sans"/>
                <a:sym typeface="Open Sans"/>
              </a:rPr>
              <a:t>Fusion Theory &amp; Architecture</a:t>
            </a:r>
            <a:endParaRPr b="0" i="0" sz="5600" u="none" cap="none" strike="noStrike">
              <a:solidFill>
                <a:srgbClr val="FFFFFF"/>
              </a:solidFill>
              <a:latin typeface="Open Sans"/>
              <a:ea typeface="Open Sans"/>
              <a:cs typeface="Open Sans"/>
              <a:sym typeface="Open Sans"/>
            </a:endParaRPr>
          </a:p>
          <a:p>
            <a:pPr indent="-685800" lvl="0" marL="685800" marR="0" rtl="0" algn="l">
              <a:lnSpc>
                <a:spcPct val="150000"/>
              </a:lnSpc>
              <a:spcBef>
                <a:spcPts val="800"/>
              </a:spcBef>
              <a:spcAft>
                <a:spcPts val="0"/>
              </a:spcAft>
              <a:buClr>
                <a:srgbClr val="FFFFFF"/>
              </a:buClr>
              <a:buSzPts val="5600"/>
              <a:buFont typeface="Arial"/>
              <a:buChar char="•"/>
            </a:pPr>
            <a:r>
              <a:rPr b="0" i="0" lang="hu-HU" sz="5600" u="none" cap="none" strike="noStrike">
                <a:solidFill>
                  <a:srgbClr val="FFFFFF"/>
                </a:solidFill>
                <a:latin typeface="Open Sans"/>
                <a:ea typeface="Open Sans"/>
                <a:cs typeface="Open Sans"/>
                <a:sym typeface="Open Sans"/>
              </a:rPr>
              <a:t>FCNN (Our tracker) Implementation</a:t>
            </a:r>
            <a:endParaRPr b="0" i="0" sz="5600" u="none" cap="none" strike="noStrike">
              <a:solidFill>
                <a:srgbClr val="FFFFFF"/>
              </a:solidFill>
              <a:latin typeface="Open Sans"/>
              <a:ea typeface="Open Sans"/>
              <a:cs typeface="Open Sans"/>
              <a:sym typeface="Open Sans"/>
            </a:endParaRPr>
          </a:p>
          <a:p>
            <a:pPr indent="-685800" lvl="0" marL="685800" marR="0" rtl="0" algn="l">
              <a:lnSpc>
                <a:spcPct val="150000"/>
              </a:lnSpc>
              <a:spcBef>
                <a:spcPts val="800"/>
              </a:spcBef>
              <a:spcAft>
                <a:spcPts val="0"/>
              </a:spcAft>
              <a:buClr>
                <a:srgbClr val="FFFFFF"/>
              </a:buClr>
              <a:buSzPts val="5600"/>
              <a:buFont typeface="Arial"/>
              <a:buChar char="•"/>
            </a:pPr>
            <a:r>
              <a:rPr b="0" i="0" lang="hu-HU" sz="5600" u="none" cap="none" strike="noStrike">
                <a:solidFill>
                  <a:srgbClr val="FFFFFF"/>
                </a:solidFill>
                <a:latin typeface="Open Sans"/>
                <a:ea typeface="Open Sans"/>
                <a:cs typeface="Open Sans"/>
                <a:sym typeface="Open Sans"/>
              </a:rPr>
              <a:t>Final Results</a:t>
            </a:r>
            <a:endParaRPr b="0" i="0" sz="5600" u="none" cap="none" strike="noStrike">
              <a:solidFill>
                <a:srgbClr val="FFFFFF"/>
              </a:solidFill>
              <a:latin typeface="Open Sans"/>
              <a:ea typeface="Open Sans"/>
              <a:cs typeface="Open Sans"/>
              <a:sym typeface="Open Sans"/>
            </a:endParaRPr>
          </a:p>
          <a:p>
            <a:pPr indent="-685800" lvl="0" marL="685800" marR="0" rtl="0" algn="l">
              <a:lnSpc>
                <a:spcPct val="150000"/>
              </a:lnSpc>
              <a:spcBef>
                <a:spcPts val="800"/>
              </a:spcBef>
              <a:spcAft>
                <a:spcPts val="0"/>
              </a:spcAft>
              <a:buClr>
                <a:srgbClr val="FFFFFF"/>
              </a:buClr>
              <a:buSzPts val="5600"/>
              <a:buFont typeface="Arial"/>
              <a:buChar char="•"/>
            </a:pPr>
            <a:r>
              <a:rPr b="0" i="0" lang="hu-HU" sz="5600" u="none" cap="none" strike="noStrike">
                <a:solidFill>
                  <a:srgbClr val="FFFFFF"/>
                </a:solidFill>
                <a:latin typeface="Open Sans"/>
                <a:ea typeface="Open Sans"/>
                <a:cs typeface="Open Sans"/>
                <a:sym typeface="Open Sans"/>
              </a:rPr>
              <a:t>Discussion, Future Work &amp; Conclusion</a:t>
            </a:r>
            <a:endParaRPr b="0" i="0" sz="5600" u="none" cap="none" strike="noStrike">
              <a:solidFill>
                <a:srgbClr val="FFFFFF"/>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cxnSp>
        <p:nvCxnSpPr>
          <p:cNvPr id="249" name="Shape 249"/>
          <p:cNvCxnSpPr/>
          <p:nvPr/>
        </p:nvCxnSpPr>
        <p:spPr>
          <a:xfrm flipH="1" rot="10800000">
            <a:off x="12699999" y="4930630"/>
            <a:ext cx="2734379" cy="33"/>
          </a:xfrm>
          <a:prstGeom prst="straightConnector1">
            <a:avLst/>
          </a:prstGeom>
          <a:noFill/>
          <a:ln cap="flat" cmpd="sng" w="127000">
            <a:solidFill>
              <a:srgbClr val="F3394A"/>
            </a:solidFill>
            <a:prstDash val="solid"/>
            <a:miter lim="8000"/>
            <a:headEnd len="med" w="med" type="none"/>
            <a:tailEnd len="med" w="med" type="none"/>
          </a:ln>
        </p:spPr>
      </p:cxnSp>
      <p:sp>
        <p:nvSpPr>
          <p:cNvPr id="250" name="Shape 250"/>
          <p:cNvSpPr/>
          <p:nvPr/>
        </p:nvSpPr>
        <p:spPr>
          <a:xfrm>
            <a:off x="12598400" y="3481325"/>
            <a:ext cx="10561500" cy="1099800"/>
          </a:xfrm>
          <a:prstGeom prst="rect">
            <a:avLst/>
          </a:prstGeom>
          <a:noFill/>
          <a:ln>
            <a:noFill/>
          </a:ln>
        </p:spPr>
        <p:txBody>
          <a:bodyPr anchorCtr="0" anchor="ctr" bIns="50800" lIns="50800" spcFirstLastPara="1" rIns="50800" wrap="square" tIns="50800">
            <a:noAutofit/>
          </a:bodyPr>
          <a:lstStyle/>
          <a:p>
            <a:pPr indent="0" lvl="0" marL="0" marR="0" rtl="0" algn="l">
              <a:lnSpc>
                <a:spcPct val="90000"/>
              </a:lnSpc>
              <a:spcBef>
                <a:spcPts val="0"/>
              </a:spcBef>
              <a:spcAft>
                <a:spcPts val="0"/>
              </a:spcAft>
              <a:buClr>
                <a:srgbClr val="FFFFFF"/>
              </a:buClr>
              <a:buFont typeface="Open Sans"/>
              <a:buNone/>
            </a:pPr>
            <a:r>
              <a:rPr b="0" i="0" lang="hu-HU" sz="7200" u="none" cap="none" strike="noStrike">
                <a:solidFill>
                  <a:srgbClr val="FFFFFF"/>
                </a:solidFill>
                <a:latin typeface="Open Sans"/>
                <a:ea typeface="Open Sans"/>
                <a:cs typeface="Open Sans"/>
                <a:sym typeface="Open Sans"/>
              </a:rPr>
              <a:t>Iterations</a:t>
            </a:r>
            <a:endParaRPr b="0" i="0" sz="7200" u="none" cap="none" strike="noStrike">
              <a:solidFill>
                <a:srgbClr val="FFFFFF"/>
              </a:solidFill>
              <a:latin typeface="Open Sans"/>
              <a:ea typeface="Open Sans"/>
              <a:cs typeface="Open Sans"/>
              <a:sym typeface="Open Sans"/>
            </a:endParaRPr>
          </a:p>
        </p:txBody>
      </p:sp>
      <p:sp>
        <p:nvSpPr>
          <p:cNvPr id="251" name="Shape 251"/>
          <p:cNvSpPr/>
          <p:nvPr/>
        </p:nvSpPr>
        <p:spPr>
          <a:xfrm>
            <a:off x="12598400" y="5874607"/>
            <a:ext cx="9093300" cy="2872500"/>
          </a:xfrm>
          <a:prstGeom prst="rect">
            <a:avLst/>
          </a:prstGeom>
          <a:noFill/>
          <a:ln>
            <a:noFill/>
          </a:ln>
        </p:spPr>
        <p:txBody>
          <a:bodyPr anchorCtr="0" anchor="ctr" bIns="50800" lIns="50800" spcFirstLastPara="1" rIns="50800" wrap="square" tIns="50800">
            <a:noAutofit/>
          </a:bodyPr>
          <a:lstStyle/>
          <a:p>
            <a:pPr indent="-457200" lvl="0" marL="457200" marR="0" rtl="0" algn="l">
              <a:spcBef>
                <a:spcPts val="0"/>
              </a:spcBef>
              <a:spcAft>
                <a:spcPts val="0"/>
              </a:spcAft>
              <a:buClr>
                <a:srgbClr val="FFFFFF"/>
              </a:buClr>
              <a:buSzPts val="3600"/>
              <a:buFont typeface="Open Sans"/>
              <a:buChar char="-"/>
            </a:pPr>
            <a:r>
              <a:rPr b="0" i="0" lang="hu-HU" sz="3600" u="none" cap="none" strike="noStrike">
                <a:solidFill>
                  <a:srgbClr val="FFFFFF"/>
                </a:solidFill>
                <a:latin typeface="Open Sans"/>
                <a:ea typeface="Open Sans"/>
                <a:cs typeface="Open Sans"/>
                <a:sym typeface="Open Sans"/>
              </a:rPr>
              <a:t>2(+1) for training</a:t>
            </a:r>
            <a:endParaRPr b="0" i="0" sz="3600" u="none" cap="none" strike="noStrike">
              <a:solidFill>
                <a:srgbClr val="FFFFFF"/>
              </a:solidFill>
              <a:latin typeface="Open Sans"/>
              <a:ea typeface="Open Sans"/>
              <a:cs typeface="Open Sans"/>
              <a:sym typeface="Open Sans"/>
            </a:endParaRPr>
          </a:p>
          <a:p>
            <a:pPr indent="-457200" lvl="0" marL="457200" marR="0" rtl="0" algn="l">
              <a:spcBef>
                <a:spcPts val="0"/>
              </a:spcBef>
              <a:spcAft>
                <a:spcPts val="0"/>
              </a:spcAft>
              <a:buClr>
                <a:srgbClr val="FFFFFF"/>
              </a:buClr>
              <a:buSzPts val="3600"/>
              <a:buFont typeface="Open Sans"/>
              <a:buChar char="-"/>
            </a:pPr>
            <a:r>
              <a:rPr b="0" i="0" lang="hu-HU" sz="3600" u="none" cap="none" strike="noStrike">
                <a:solidFill>
                  <a:srgbClr val="FFFFFF"/>
                </a:solidFill>
                <a:latin typeface="Open Sans"/>
                <a:ea typeface="Open Sans"/>
                <a:cs typeface="Open Sans"/>
                <a:sym typeface="Open Sans"/>
              </a:rPr>
              <a:t>3 for tracking</a:t>
            </a:r>
            <a:endParaRPr b="0" i="0" sz="3600" u="none" cap="none" strike="noStrike">
              <a:solidFill>
                <a:srgbClr val="FFFFFF"/>
              </a:solidFill>
              <a:latin typeface="Open Sans"/>
              <a:ea typeface="Open Sans"/>
              <a:cs typeface="Open Sans"/>
              <a:sym typeface="Open Sans"/>
            </a:endParaRPr>
          </a:p>
          <a:p>
            <a:pPr indent="-457200" lvl="0" marL="457200" marR="0" rtl="0" algn="l">
              <a:spcBef>
                <a:spcPts val="0"/>
              </a:spcBef>
              <a:spcAft>
                <a:spcPts val="0"/>
              </a:spcAft>
              <a:buClr>
                <a:srgbClr val="FFFFFF"/>
              </a:buClr>
              <a:buSzPts val="3600"/>
              <a:buFont typeface="Open Sans"/>
              <a:buChar char="-"/>
            </a:pPr>
            <a:r>
              <a:rPr b="0" i="0" lang="hu-HU" sz="3600" u="none" cap="none" strike="noStrike">
                <a:solidFill>
                  <a:srgbClr val="FFFFFF"/>
                </a:solidFill>
                <a:latin typeface="Open Sans"/>
                <a:ea typeface="Open Sans"/>
                <a:cs typeface="Open Sans"/>
                <a:sym typeface="Open Sans"/>
              </a:rPr>
              <a:t>VOT2016 for training</a:t>
            </a:r>
            <a:endParaRPr b="0" i="0" sz="3600" u="none" cap="none" strike="noStrike">
              <a:solidFill>
                <a:srgbClr val="FFFFFF"/>
              </a:solidFill>
              <a:latin typeface="Open Sans"/>
              <a:ea typeface="Open Sans"/>
              <a:cs typeface="Open Sans"/>
              <a:sym typeface="Open Sans"/>
            </a:endParaRPr>
          </a:p>
          <a:p>
            <a:pPr indent="-457200" lvl="0" marL="457200" marR="0" rtl="0" algn="l">
              <a:spcBef>
                <a:spcPts val="0"/>
              </a:spcBef>
              <a:spcAft>
                <a:spcPts val="0"/>
              </a:spcAft>
              <a:buClr>
                <a:srgbClr val="FFFFFF"/>
              </a:buClr>
              <a:buSzPts val="3600"/>
              <a:buFont typeface="Open Sans"/>
              <a:buChar char="-"/>
            </a:pPr>
            <a:r>
              <a:rPr b="0" i="0" lang="hu-HU" sz="3600" u="none" cap="none" strike="noStrike">
                <a:solidFill>
                  <a:srgbClr val="FFFFFF"/>
                </a:solidFill>
                <a:latin typeface="Open Sans"/>
                <a:ea typeface="Open Sans"/>
                <a:cs typeface="Open Sans"/>
                <a:sym typeface="Open Sans"/>
              </a:rPr>
              <a:t>OTB50 test the network</a:t>
            </a:r>
            <a:endParaRPr b="0" i="0" sz="3600" u="none" cap="none" strike="noStrike">
              <a:solidFill>
                <a:srgbClr val="FFFFFF"/>
              </a:solidFill>
              <a:latin typeface="Open Sans"/>
              <a:ea typeface="Open Sans"/>
              <a:cs typeface="Open Sans"/>
              <a:sym typeface="Open Sans"/>
            </a:endParaRPr>
          </a:p>
        </p:txBody>
      </p:sp>
      <p:sp>
        <p:nvSpPr>
          <p:cNvPr id="252" name="Shape 252"/>
          <p:cNvSpPr/>
          <p:nvPr/>
        </p:nvSpPr>
        <p:spPr>
          <a:xfrm>
            <a:off x="22240717" y="12654538"/>
            <a:ext cx="535500" cy="471899"/>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Clr>
                <a:srgbClr val="FFFFFF"/>
              </a:buClr>
              <a:buFont typeface="Open Sans"/>
              <a:buNone/>
            </a:pPr>
            <a:r>
              <a:rPr b="0" i="0" lang="hu-HU" sz="2400" u="none" cap="none" strike="noStrike">
                <a:solidFill>
                  <a:srgbClr val="FFFFFF"/>
                </a:solidFill>
                <a:latin typeface="Open Sans"/>
                <a:ea typeface="Open Sans"/>
                <a:cs typeface="Open Sans"/>
                <a:sym typeface="Open Sans"/>
              </a:rPr>
              <a:t> </a:t>
            </a:r>
            <a:fld id="{00000000-1234-1234-1234-123412341234}" type="slidenum">
              <a:rPr b="0" i="0" lang="hu-HU" sz="2400" u="none" cap="none" strike="noStrike">
                <a:solidFill>
                  <a:srgbClr val="FFFFFF"/>
                </a:solidFill>
                <a:latin typeface="Open Sans"/>
                <a:ea typeface="Open Sans"/>
                <a:cs typeface="Open Sans"/>
                <a:sym typeface="Open Sans"/>
              </a:rPr>
              <a:t>‹#›</a:t>
            </a:fld>
            <a:endParaRPr b="0" i="0" sz="2400" u="none" cap="none" strike="noStrike">
              <a:solidFill>
                <a:srgbClr val="FFFFFF"/>
              </a:solidFill>
              <a:latin typeface="Open Sans"/>
              <a:ea typeface="Open Sans"/>
              <a:cs typeface="Open Sans"/>
              <a:sym typeface="Open Sans"/>
            </a:endParaRPr>
          </a:p>
        </p:txBody>
      </p:sp>
      <p:sp>
        <p:nvSpPr>
          <p:cNvPr id="253" name="Shape 253"/>
          <p:cNvSpPr/>
          <p:nvPr/>
        </p:nvSpPr>
        <p:spPr>
          <a:xfrm>
            <a:off x="6287454" y="-6930463"/>
            <a:ext cx="936795" cy="231755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hu-HU" sz="150000" u="none" cap="none" strike="noStrike">
                <a:solidFill>
                  <a:srgbClr val="FFFFFF"/>
                </a:solidFill>
                <a:latin typeface="Arial"/>
                <a:ea typeface="Arial"/>
                <a:cs typeface="Arial"/>
                <a:sym typeface="Arial"/>
              </a:rPr>
              <a:t>d</a:t>
            </a:r>
            <a:endParaRPr sz="150000">
              <a:latin typeface="Arial"/>
              <a:ea typeface="Arial"/>
              <a:cs typeface="Arial"/>
              <a:sym typeface="Arial"/>
            </a:endParaRPr>
          </a:p>
        </p:txBody>
      </p:sp>
      <p:sp>
        <p:nvSpPr>
          <p:cNvPr id="254" name="Shape 254"/>
          <p:cNvSpPr/>
          <p:nvPr/>
        </p:nvSpPr>
        <p:spPr>
          <a:xfrm>
            <a:off x="1236475" y="764875"/>
            <a:ext cx="6595800" cy="718200"/>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Clr>
                <a:srgbClr val="000000"/>
              </a:buClr>
              <a:buFont typeface="Arial"/>
              <a:buNone/>
            </a:pPr>
            <a:r>
              <a:rPr b="1" lang="hu-HU" sz="4000">
                <a:solidFill>
                  <a:srgbClr val="FFFFFF"/>
                </a:solidFill>
                <a:latin typeface="Open Sans"/>
                <a:ea typeface="Open Sans"/>
                <a:cs typeface="Open Sans"/>
                <a:sym typeface="Open Sans"/>
              </a:rPr>
              <a:t>Iterations</a:t>
            </a:r>
            <a:endParaRPr b="1" sz="4000">
              <a:solidFill>
                <a:srgbClr val="FFFFFF"/>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grpSp>
        <p:nvGrpSpPr>
          <p:cNvPr id="259" name="Shape 259"/>
          <p:cNvGrpSpPr/>
          <p:nvPr/>
        </p:nvGrpSpPr>
        <p:grpSpPr>
          <a:xfrm>
            <a:off x="1695149" y="3284648"/>
            <a:ext cx="5727812" cy="8074730"/>
            <a:chOff x="0" y="0"/>
            <a:chExt cx="4432304" cy="6248401"/>
          </a:xfrm>
        </p:grpSpPr>
        <p:sp>
          <p:nvSpPr>
            <p:cNvPr id="260" name="Shape 260"/>
            <p:cNvSpPr/>
            <p:nvPr/>
          </p:nvSpPr>
          <p:spPr>
            <a:xfrm>
              <a:off x="7895" y="949724"/>
              <a:ext cx="3856064" cy="5298677"/>
            </a:xfrm>
            <a:custGeom>
              <a:pathLst>
                <a:path extrusionOk="0" h="120000" w="120000">
                  <a:moveTo>
                    <a:pt x="0" y="0"/>
                  </a:moveTo>
                  <a:cubicBezTo>
                    <a:pt x="0" y="77894"/>
                    <a:pt x="0" y="77894"/>
                    <a:pt x="0" y="77894"/>
                  </a:cubicBezTo>
                  <a:cubicBezTo>
                    <a:pt x="0" y="102105"/>
                    <a:pt x="26827" y="120000"/>
                    <a:pt x="60000" y="120000"/>
                  </a:cubicBezTo>
                  <a:cubicBezTo>
                    <a:pt x="92883" y="120000"/>
                    <a:pt x="120000" y="102105"/>
                    <a:pt x="120000" y="77894"/>
                  </a:cubicBezTo>
                  <a:cubicBezTo>
                    <a:pt x="120000" y="0"/>
                    <a:pt x="120000" y="0"/>
                    <a:pt x="120000" y="0"/>
                  </a:cubicBezTo>
                  <a:lnTo>
                    <a:pt x="0" y="0"/>
                  </a:lnTo>
                  <a:close/>
                </a:path>
              </a:pathLst>
            </a:custGeom>
            <a:gradFill>
              <a:gsLst>
                <a:gs pos="0">
                  <a:srgbClr val="F35464"/>
                </a:gs>
                <a:gs pos="100000">
                  <a:srgbClr val="F48147"/>
                </a:gs>
              </a:gsLst>
              <a:lin ang="5400000" scaled="0"/>
            </a:gra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sp>
          <p:nvSpPr>
            <p:cNvPr id="261" name="Shape 261"/>
            <p:cNvSpPr/>
            <p:nvPr/>
          </p:nvSpPr>
          <p:spPr>
            <a:xfrm>
              <a:off x="0" y="0"/>
              <a:ext cx="4432304" cy="949725"/>
            </a:xfrm>
            <a:custGeom>
              <a:pathLst>
                <a:path extrusionOk="0" h="120000" w="120000">
                  <a:moveTo>
                    <a:pt x="104400" y="0"/>
                  </a:moveTo>
                  <a:lnTo>
                    <a:pt x="0" y="0"/>
                  </a:lnTo>
                  <a:lnTo>
                    <a:pt x="15600" y="60000"/>
                  </a:lnTo>
                  <a:lnTo>
                    <a:pt x="0" y="120000"/>
                  </a:lnTo>
                  <a:lnTo>
                    <a:pt x="104400" y="120000"/>
                  </a:lnTo>
                  <a:lnTo>
                    <a:pt x="120000" y="60000"/>
                  </a:lnTo>
                  <a:lnTo>
                    <a:pt x="104400" y="0"/>
                  </a:lnTo>
                  <a:close/>
                </a:path>
              </a:pathLst>
            </a:custGeom>
            <a:solidFill>
              <a:srgbClr val="D84F56"/>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grpSp>
      <p:grpSp>
        <p:nvGrpSpPr>
          <p:cNvPr id="262" name="Shape 262"/>
          <p:cNvGrpSpPr/>
          <p:nvPr/>
        </p:nvGrpSpPr>
        <p:grpSpPr>
          <a:xfrm>
            <a:off x="7043196" y="3284648"/>
            <a:ext cx="5720932" cy="8078053"/>
            <a:chOff x="8121082" y="4445676"/>
            <a:chExt cx="4424175" cy="6247010"/>
          </a:xfrm>
        </p:grpSpPr>
        <p:sp>
          <p:nvSpPr>
            <p:cNvPr id="263" name="Shape 263"/>
            <p:cNvSpPr/>
            <p:nvPr/>
          </p:nvSpPr>
          <p:spPr>
            <a:xfrm>
              <a:off x="8121082" y="5395189"/>
              <a:ext cx="3852427" cy="5297497"/>
            </a:xfrm>
            <a:custGeom>
              <a:pathLst>
                <a:path extrusionOk="0" h="120000" w="120000">
                  <a:moveTo>
                    <a:pt x="0" y="0"/>
                  </a:moveTo>
                  <a:cubicBezTo>
                    <a:pt x="0" y="77894"/>
                    <a:pt x="0" y="77894"/>
                    <a:pt x="0" y="77894"/>
                  </a:cubicBezTo>
                  <a:cubicBezTo>
                    <a:pt x="0" y="102105"/>
                    <a:pt x="26827" y="120000"/>
                    <a:pt x="60000" y="120000"/>
                  </a:cubicBezTo>
                  <a:cubicBezTo>
                    <a:pt x="93172" y="120000"/>
                    <a:pt x="120000" y="102105"/>
                    <a:pt x="120000" y="77894"/>
                  </a:cubicBezTo>
                  <a:cubicBezTo>
                    <a:pt x="120000" y="0"/>
                    <a:pt x="120000" y="0"/>
                    <a:pt x="120000" y="0"/>
                  </a:cubicBezTo>
                  <a:lnTo>
                    <a:pt x="0" y="0"/>
                  </a:lnTo>
                  <a:close/>
                </a:path>
              </a:pathLst>
            </a:custGeom>
            <a:solidFill>
              <a:srgbClr val="BDC3C7">
                <a:alpha val="2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sp>
          <p:nvSpPr>
            <p:cNvPr id="264" name="Shape 264"/>
            <p:cNvSpPr/>
            <p:nvPr/>
          </p:nvSpPr>
          <p:spPr>
            <a:xfrm>
              <a:off x="8121082" y="4445676"/>
              <a:ext cx="4424175" cy="949514"/>
            </a:xfrm>
            <a:custGeom>
              <a:pathLst>
                <a:path extrusionOk="0" h="120000" w="120000">
                  <a:moveTo>
                    <a:pt x="104494" y="0"/>
                  </a:moveTo>
                  <a:lnTo>
                    <a:pt x="0" y="0"/>
                  </a:lnTo>
                  <a:lnTo>
                    <a:pt x="15616" y="60000"/>
                  </a:lnTo>
                  <a:lnTo>
                    <a:pt x="0" y="120000"/>
                  </a:lnTo>
                  <a:lnTo>
                    <a:pt x="104494" y="120000"/>
                  </a:lnTo>
                  <a:lnTo>
                    <a:pt x="120000" y="60000"/>
                  </a:lnTo>
                  <a:lnTo>
                    <a:pt x="104494" y="0"/>
                  </a:lnTo>
                  <a:close/>
                </a:path>
              </a:pathLst>
            </a:custGeom>
            <a:solidFill>
              <a:srgbClr val="A4A9AD">
                <a:alpha val="6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grpSp>
      <p:grpSp>
        <p:nvGrpSpPr>
          <p:cNvPr id="265" name="Shape 265"/>
          <p:cNvGrpSpPr/>
          <p:nvPr/>
        </p:nvGrpSpPr>
        <p:grpSpPr>
          <a:xfrm>
            <a:off x="17691188" y="3286174"/>
            <a:ext cx="5720931" cy="8076526"/>
            <a:chOff x="16516769" y="4445676"/>
            <a:chExt cx="4424174" cy="6245830"/>
          </a:xfrm>
        </p:grpSpPr>
        <p:sp>
          <p:nvSpPr>
            <p:cNvPr id="266" name="Shape 266"/>
            <p:cNvSpPr/>
            <p:nvPr/>
          </p:nvSpPr>
          <p:spPr>
            <a:xfrm>
              <a:off x="16535194" y="5394009"/>
              <a:ext cx="3852427" cy="5297497"/>
            </a:xfrm>
            <a:custGeom>
              <a:pathLst>
                <a:path extrusionOk="0" h="120000" w="120000">
                  <a:moveTo>
                    <a:pt x="0" y="0"/>
                  </a:moveTo>
                  <a:cubicBezTo>
                    <a:pt x="0" y="77894"/>
                    <a:pt x="0" y="77894"/>
                    <a:pt x="0" y="77894"/>
                  </a:cubicBezTo>
                  <a:cubicBezTo>
                    <a:pt x="0" y="102105"/>
                    <a:pt x="26827" y="120000"/>
                    <a:pt x="60000" y="120000"/>
                  </a:cubicBezTo>
                  <a:cubicBezTo>
                    <a:pt x="93172" y="120000"/>
                    <a:pt x="120000" y="102105"/>
                    <a:pt x="120000" y="77894"/>
                  </a:cubicBezTo>
                  <a:cubicBezTo>
                    <a:pt x="120000" y="0"/>
                    <a:pt x="120000" y="0"/>
                    <a:pt x="120000" y="0"/>
                  </a:cubicBezTo>
                  <a:lnTo>
                    <a:pt x="0" y="0"/>
                  </a:lnTo>
                  <a:close/>
                </a:path>
              </a:pathLst>
            </a:custGeom>
            <a:solidFill>
              <a:srgbClr val="BDC3C7">
                <a:alpha val="2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sp>
          <p:nvSpPr>
            <p:cNvPr id="267" name="Shape 267"/>
            <p:cNvSpPr/>
            <p:nvPr/>
          </p:nvSpPr>
          <p:spPr>
            <a:xfrm>
              <a:off x="16516769" y="4445676"/>
              <a:ext cx="4424174" cy="949514"/>
            </a:xfrm>
            <a:custGeom>
              <a:pathLst>
                <a:path extrusionOk="0" h="120000" w="120000">
                  <a:moveTo>
                    <a:pt x="104494" y="0"/>
                  </a:moveTo>
                  <a:lnTo>
                    <a:pt x="0" y="0"/>
                  </a:lnTo>
                  <a:lnTo>
                    <a:pt x="15616" y="60000"/>
                  </a:lnTo>
                  <a:lnTo>
                    <a:pt x="0" y="120000"/>
                  </a:lnTo>
                  <a:lnTo>
                    <a:pt x="104494" y="120000"/>
                  </a:lnTo>
                  <a:lnTo>
                    <a:pt x="120000" y="60000"/>
                  </a:lnTo>
                  <a:lnTo>
                    <a:pt x="104494" y="0"/>
                  </a:lnTo>
                  <a:close/>
                </a:path>
              </a:pathLst>
            </a:custGeom>
            <a:solidFill>
              <a:srgbClr val="A4A9AD">
                <a:alpha val="6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grpSp>
      <p:grpSp>
        <p:nvGrpSpPr>
          <p:cNvPr id="268" name="Shape 268"/>
          <p:cNvGrpSpPr/>
          <p:nvPr/>
        </p:nvGrpSpPr>
        <p:grpSpPr>
          <a:xfrm>
            <a:off x="12372370" y="3287973"/>
            <a:ext cx="5720932" cy="8078053"/>
            <a:chOff x="12322934" y="4445676"/>
            <a:chExt cx="4424175" cy="6247010"/>
          </a:xfrm>
        </p:grpSpPr>
        <p:sp>
          <p:nvSpPr>
            <p:cNvPr id="269" name="Shape 269"/>
            <p:cNvSpPr/>
            <p:nvPr/>
          </p:nvSpPr>
          <p:spPr>
            <a:xfrm>
              <a:off x="12322934" y="5395189"/>
              <a:ext cx="3852428" cy="5297497"/>
            </a:xfrm>
            <a:custGeom>
              <a:pathLst>
                <a:path extrusionOk="0" h="120000" w="120000">
                  <a:moveTo>
                    <a:pt x="0" y="0"/>
                  </a:moveTo>
                  <a:cubicBezTo>
                    <a:pt x="0" y="77894"/>
                    <a:pt x="0" y="77894"/>
                    <a:pt x="0" y="77894"/>
                  </a:cubicBezTo>
                  <a:cubicBezTo>
                    <a:pt x="0" y="102105"/>
                    <a:pt x="26827" y="120000"/>
                    <a:pt x="60000" y="120000"/>
                  </a:cubicBezTo>
                  <a:cubicBezTo>
                    <a:pt x="93172" y="120000"/>
                    <a:pt x="120000" y="102105"/>
                    <a:pt x="120000" y="77894"/>
                  </a:cubicBezTo>
                  <a:cubicBezTo>
                    <a:pt x="120000" y="0"/>
                    <a:pt x="120000" y="0"/>
                    <a:pt x="120000" y="0"/>
                  </a:cubicBezTo>
                  <a:lnTo>
                    <a:pt x="0" y="0"/>
                  </a:lnTo>
                  <a:close/>
                </a:path>
              </a:pathLst>
            </a:custGeom>
            <a:solidFill>
              <a:srgbClr val="BDC3C7">
                <a:alpha val="2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sp>
          <p:nvSpPr>
            <p:cNvPr id="270" name="Shape 270"/>
            <p:cNvSpPr/>
            <p:nvPr/>
          </p:nvSpPr>
          <p:spPr>
            <a:xfrm>
              <a:off x="12322934" y="4445676"/>
              <a:ext cx="4424175" cy="949514"/>
            </a:xfrm>
            <a:custGeom>
              <a:pathLst>
                <a:path extrusionOk="0" h="120000" w="120000">
                  <a:moveTo>
                    <a:pt x="104494" y="0"/>
                  </a:moveTo>
                  <a:lnTo>
                    <a:pt x="0" y="0"/>
                  </a:lnTo>
                  <a:lnTo>
                    <a:pt x="15616" y="60000"/>
                  </a:lnTo>
                  <a:lnTo>
                    <a:pt x="0" y="120000"/>
                  </a:lnTo>
                  <a:lnTo>
                    <a:pt x="104494" y="120000"/>
                  </a:lnTo>
                  <a:lnTo>
                    <a:pt x="120000" y="60000"/>
                  </a:lnTo>
                  <a:lnTo>
                    <a:pt x="104494" y="0"/>
                  </a:lnTo>
                  <a:close/>
                </a:path>
              </a:pathLst>
            </a:custGeom>
            <a:solidFill>
              <a:srgbClr val="A4A9AD">
                <a:alpha val="6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grpSp>
      <p:sp>
        <p:nvSpPr>
          <p:cNvPr id="271" name="Shape 271"/>
          <p:cNvSpPr/>
          <p:nvPr/>
        </p:nvSpPr>
        <p:spPr>
          <a:xfrm>
            <a:off x="1236464" y="764877"/>
            <a:ext cx="6631624"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Our first training algorithm</a:t>
            </a:r>
            <a:endParaRPr b="1" sz="4000">
              <a:solidFill>
                <a:srgbClr val="FFFFFF"/>
              </a:solidFill>
              <a:latin typeface="Open Sans"/>
              <a:ea typeface="Open Sans"/>
              <a:cs typeface="Open Sans"/>
              <a:sym typeface="Open Sans"/>
            </a:endParaRPr>
          </a:p>
        </p:txBody>
      </p:sp>
      <p:sp>
        <p:nvSpPr>
          <p:cNvPr id="272" name="Shape 272"/>
          <p:cNvSpPr/>
          <p:nvPr/>
        </p:nvSpPr>
        <p:spPr>
          <a:xfrm>
            <a:off x="2554954" y="3457742"/>
            <a:ext cx="3992771" cy="897609"/>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hu-HU" sz="4000">
                <a:solidFill>
                  <a:srgbClr val="FFFFFF"/>
                </a:solidFill>
                <a:latin typeface="Open Sans"/>
                <a:ea typeface="Open Sans"/>
                <a:cs typeface="Open Sans"/>
                <a:sym typeface="Open Sans"/>
              </a:rPr>
              <a:t>Create network</a:t>
            </a:r>
            <a:endParaRPr b="1" sz="4000">
              <a:solidFill>
                <a:srgbClr val="FFFFFF"/>
              </a:solidFill>
              <a:latin typeface="Open Sans"/>
              <a:ea typeface="Open Sans"/>
              <a:cs typeface="Open Sans"/>
              <a:sym typeface="Open Sans"/>
            </a:endParaRPr>
          </a:p>
        </p:txBody>
      </p:sp>
      <p:sp>
        <p:nvSpPr>
          <p:cNvPr id="273" name="Shape 273"/>
          <p:cNvSpPr/>
          <p:nvPr/>
        </p:nvSpPr>
        <p:spPr>
          <a:xfrm>
            <a:off x="18300413" y="3448466"/>
            <a:ext cx="3992771" cy="897609"/>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hu-HU" sz="4000">
                <a:solidFill>
                  <a:srgbClr val="FFFFFF"/>
                </a:solidFill>
                <a:latin typeface="Open Sans"/>
                <a:ea typeface="Open Sans"/>
                <a:cs typeface="Open Sans"/>
                <a:sym typeface="Open Sans"/>
              </a:rPr>
              <a:t>Evaluate</a:t>
            </a:r>
            <a:endParaRPr b="1" sz="4000">
              <a:solidFill>
                <a:srgbClr val="FFFFFF"/>
              </a:solidFill>
              <a:latin typeface="Open Sans"/>
              <a:ea typeface="Open Sans"/>
              <a:cs typeface="Open Sans"/>
              <a:sym typeface="Open Sans"/>
            </a:endParaRPr>
          </a:p>
        </p:txBody>
      </p:sp>
      <p:sp>
        <p:nvSpPr>
          <p:cNvPr id="274" name="Shape 274"/>
          <p:cNvSpPr/>
          <p:nvPr/>
        </p:nvSpPr>
        <p:spPr>
          <a:xfrm>
            <a:off x="7623819" y="3448467"/>
            <a:ext cx="4217139" cy="897609"/>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hu-HU" sz="4000">
                <a:solidFill>
                  <a:srgbClr val="FFFFFF"/>
                </a:solidFill>
                <a:latin typeface="Open Sans"/>
                <a:ea typeface="Open Sans"/>
                <a:cs typeface="Open Sans"/>
                <a:sym typeface="Open Sans"/>
              </a:rPr>
              <a:t>Add new layers</a:t>
            </a:r>
            <a:endParaRPr b="1" sz="4000">
              <a:solidFill>
                <a:srgbClr val="FFFFFF"/>
              </a:solidFill>
              <a:latin typeface="Open Sans"/>
              <a:ea typeface="Open Sans"/>
              <a:cs typeface="Open Sans"/>
              <a:sym typeface="Open Sans"/>
            </a:endParaRPr>
          </a:p>
        </p:txBody>
      </p:sp>
      <p:sp>
        <p:nvSpPr>
          <p:cNvPr id="275" name="Shape 275"/>
          <p:cNvSpPr/>
          <p:nvPr/>
        </p:nvSpPr>
        <p:spPr>
          <a:xfrm>
            <a:off x="1923422" y="6353609"/>
            <a:ext cx="4495796" cy="2318583"/>
          </a:xfrm>
          <a:prstGeom prst="rect">
            <a:avLst/>
          </a:prstGeom>
          <a:noFill/>
          <a:ln>
            <a:noFill/>
          </a:ln>
        </p:spPr>
        <p:txBody>
          <a:bodyPr anchorCtr="0" anchor="ctr" bIns="50800" lIns="50800" spcFirstLastPara="1" rIns="50800" wrap="square" tIns="50800">
            <a:noAutofit/>
          </a:bodyPr>
          <a:lstStyle/>
          <a:p>
            <a:pPr indent="342900" lvl="1" marL="457200" marR="0" rtl="0" algn="ctr">
              <a:spcBef>
                <a:spcPts val="0"/>
              </a:spcBef>
              <a:spcAft>
                <a:spcPts val="0"/>
              </a:spcAft>
              <a:buNone/>
            </a:pPr>
            <a:r>
              <a:rPr b="1" i="0" lang="hu-HU" sz="3600" u="none" cap="none" strike="noStrike">
                <a:solidFill>
                  <a:schemeClr val="lt1"/>
                </a:solidFill>
                <a:latin typeface="Open Sans"/>
                <a:ea typeface="Open Sans"/>
                <a:cs typeface="Open Sans"/>
                <a:sym typeface="Open Sans"/>
              </a:rPr>
              <a:t>Creating a DAGNN network and load the pre-trained models</a:t>
            </a:r>
            <a:endParaRPr b="1" i="0" sz="3600" u="none" cap="none" strike="noStrike">
              <a:solidFill>
                <a:schemeClr val="lt1"/>
              </a:solidFill>
              <a:latin typeface="Open Sans"/>
              <a:ea typeface="Open Sans"/>
              <a:cs typeface="Open Sans"/>
              <a:sym typeface="Open Sans"/>
            </a:endParaRPr>
          </a:p>
        </p:txBody>
      </p:sp>
      <p:sp>
        <p:nvSpPr>
          <p:cNvPr id="276" name="Shape 276"/>
          <p:cNvSpPr/>
          <p:nvPr/>
        </p:nvSpPr>
        <p:spPr>
          <a:xfrm>
            <a:off x="7526515" y="6089395"/>
            <a:ext cx="3990658" cy="2872581"/>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3600">
                <a:solidFill>
                  <a:schemeClr val="lt1"/>
                </a:solidFill>
                <a:latin typeface="Open Sans"/>
                <a:ea typeface="Open Sans"/>
                <a:cs typeface="Open Sans"/>
                <a:sym typeface="Open Sans"/>
              </a:rPr>
              <a:t>Fully connected, batch normalization, activation and loss layers</a:t>
            </a:r>
            <a:endParaRPr sz="3600">
              <a:solidFill>
                <a:schemeClr val="lt1"/>
              </a:solidFill>
              <a:latin typeface="Open Sans"/>
              <a:ea typeface="Open Sans"/>
              <a:cs typeface="Open Sans"/>
              <a:sym typeface="Open Sans"/>
            </a:endParaRPr>
          </a:p>
        </p:txBody>
      </p:sp>
      <p:sp>
        <p:nvSpPr>
          <p:cNvPr id="277" name="Shape 277"/>
          <p:cNvSpPr/>
          <p:nvPr/>
        </p:nvSpPr>
        <p:spPr>
          <a:xfrm>
            <a:off x="12867842" y="6353609"/>
            <a:ext cx="3990658" cy="2318583"/>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3600">
                <a:solidFill>
                  <a:schemeClr val="lt1"/>
                </a:solidFill>
                <a:latin typeface="Open Sans"/>
                <a:ea typeface="Open Sans"/>
                <a:cs typeface="Open Sans"/>
                <a:sym typeface="Open Sans"/>
              </a:rPr>
              <a:t>Information including image list, ground-truths.</a:t>
            </a:r>
            <a:endParaRPr/>
          </a:p>
          <a:p>
            <a:pPr indent="0" lvl="0" marL="0" marR="0" rtl="0" algn="ctr">
              <a:spcBef>
                <a:spcPts val="0"/>
              </a:spcBef>
              <a:spcAft>
                <a:spcPts val="0"/>
              </a:spcAft>
              <a:buNone/>
            </a:pPr>
            <a:r>
              <a:rPr lang="hu-HU" sz="3600">
                <a:solidFill>
                  <a:schemeClr val="lt1"/>
                </a:solidFill>
                <a:latin typeface="Open Sans"/>
                <a:ea typeface="Open Sans"/>
                <a:cs typeface="Open Sans"/>
                <a:sym typeface="Open Sans"/>
              </a:rPr>
              <a:t>Shuffle frames.</a:t>
            </a:r>
            <a:endParaRPr sz="3600">
              <a:solidFill>
                <a:srgbClr val="FFFFFF"/>
              </a:solidFill>
              <a:latin typeface="Open Sans"/>
              <a:ea typeface="Open Sans"/>
              <a:cs typeface="Open Sans"/>
              <a:sym typeface="Open Sans"/>
            </a:endParaRPr>
          </a:p>
        </p:txBody>
      </p:sp>
      <p:sp>
        <p:nvSpPr>
          <p:cNvPr id="278" name="Shape 278"/>
          <p:cNvSpPr/>
          <p:nvPr/>
        </p:nvSpPr>
        <p:spPr>
          <a:xfrm>
            <a:off x="18210483" y="5522612"/>
            <a:ext cx="3990658" cy="3980577"/>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3600">
                <a:solidFill>
                  <a:schemeClr val="lt1"/>
                </a:solidFill>
                <a:latin typeface="Open Sans"/>
                <a:ea typeface="Open Sans"/>
                <a:cs typeface="Open Sans"/>
                <a:sym typeface="Open Sans"/>
              </a:rPr>
              <a:t>For each epoch and sequence get batches run through the network, evaluate</a:t>
            </a:r>
            <a:endParaRPr/>
          </a:p>
          <a:p>
            <a:pPr indent="0" lvl="0" marL="0" marR="0" rtl="0" algn="ctr">
              <a:spcBef>
                <a:spcPts val="0"/>
              </a:spcBef>
              <a:spcAft>
                <a:spcPts val="0"/>
              </a:spcAft>
              <a:buNone/>
            </a:pPr>
            <a:r>
              <a:rPr lang="hu-HU" sz="3600">
                <a:solidFill>
                  <a:schemeClr val="lt1"/>
                </a:solidFill>
                <a:latin typeface="Open Sans"/>
                <a:ea typeface="Open Sans"/>
                <a:cs typeface="Open Sans"/>
                <a:sym typeface="Open Sans"/>
              </a:rPr>
              <a:t>and update weights</a:t>
            </a:r>
            <a:endParaRPr sz="3600">
              <a:solidFill>
                <a:schemeClr val="lt1"/>
              </a:solidFill>
              <a:latin typeface="Open Sans"/>
              <a:ea typeface="Open Sans"/>
              <a:cs typeface="Open Sans"/>
              <a:sym typeface="Open Sans"/>
            </a:endParaRPr>
          </a:p>
        </p:txBody>
      </p:sp>
      <p:sp>
        <p:nvSpPr>
          <p:cNvPr id="279" name="Shape 279"/>
          <p:cNvSpPr/>
          <p:nvPr/>
        </p:nvSpPr>
        <p:spPr>
          <a:xfrm>
            <a:off x="22240717" y="12654538"/>
            <a:ext cx="535403" cy="471924"/>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2400">
                <a:solidFill>
                  <a:srgbClr val="FFFFFF"/>
                </a:solidFill>
                <a:latin typeface="Open Sans Light"/>
                <a:ea typeface="Open Sans Light"/>
                <a:cs typeface="Open Sans Light"/>
                <a:sym typeface="Open Sans Light"/>
              </a:rPr>
              <a:t> </a:t>
            </a:r>
            <a:fld id="{00000000-1234-1234-1234-123412341234}" type="slidenum">
              <a:rPr lang="hu-HU" sz="2400">
                <a:solidFill>
                  <a:srgbClr val="FFFFFF"/>
                </a:solidFill>
                <a:latin typeface="Open Sans Light"/>
                <a:ea typeface="Open Sans Light"/>
                <a:cs typeface="Open Sans Light"/>
                <a:sym typeface="Open Sans Light"/>
              </a:rPr>
              <a:t>‹#›</a:t>
            </a:fld>
            <a:endParaRPr sz="2400">
              <a:solidFill>
                <a:srgbClr val="FFFFFF"/>
              </a:solidFill>
              <a:latin typeface="Open Sans Light"/>
              <a:ea typeface="Open Sans Light"/>
              <a:cs typeface="Open Sans Light"/>
              <a:sym typeface="Open Sans Light"/>
            </a:endParaRPr>
          </a:p>
        </p:txBody>
      </p:sp>
      <p:sp>
        <p:nvSpPr>
          <p:cNvPr id="280" name="Shape 280"/>
          <p:cNvSpPr/>
          <p:nvPr/>
        </p:nvSpPr>
        <p:spPr>
          <a:xfrm>
            <a:off x="13104461" y="3419890"/>
            <a:ext cx="3992771" cy="897609"/>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hu-HU" sz="4000">
                <a:solidFill>
                  <a:srgbClr val="FFFFFF"/>
                </a:solidFill>
                <a:latin typeface="Open Sans"/>
                <a:ea typeface="Open Sans"/>
                <a:cs typeface="Open Sans"/>
                <a:sym typeface="Open Sans"/>
              </a:rPr>
              <a:t>Load Sequences</a:t>
            </a:r>
            <a:endParaRPr b="1" sz="4000">
              <a:solidFill>
                <a:srgbClr val="FFFFFF"/>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grpSp>
        <p:nvGrpSpPr>
          <p:cNvPr id="285" name="Shape 285"/>
          <p:cNvGrpSpPr/>
          <p:nvPr/>
        </p:nvGrpSpPr>
        <p:grpSpPr>
          <a:xfrm>
            <a:off x="7008613" y="3287973"/>
            <a:ext cx="5727812" cy="8074730"/>
            <a:chOff x="0" y="0"/>
            <a:chExt cx="4432304" cy="6248401"/>
          </a:xfrm>
        </p:grpSpPr>
        <p:sp>
          <p:nvSpPr>
            <p:cNvPr id="286" name="Shape 286"/>
            <p:cNvSpPr/>
            <p:nvPr/>
          </p:nvSpPr>
          <p:spPr>
            <a:xfrm>
              <a:off x="7895" y="949724"/>
              <a:ext cx="3856064" cy="5298677"/>
            </a:xfrm>
            <a:custGeom>
              <a:pathLst>
                <a:path extrusionOk="0" h="120000" w="120000">
                  <a:moveTo>
                    <a:pt x="0" y="0"/>
                  </a:moveTo>
                  <a:cubicBezTo>
                    <a:pt x="0" y="77894"/>
                    <a:pt x="0" y="77894"/>
                    <a:pt x="0" y="77894"/>
                  </a:cubicBezTo>
                  <a:cubicBezTo>
                    <a:pt x="0" y="102105"/>
                    <a:pt x="26827" y="120000"/>
                    <a:pt x="60000" y="120000"/>
                  </a:cubicBezTo>
                  <a:cubicBezTo>
                    <a:pt x="92883" y="120000"/>
                    <a:pt x="120000" y="102105"/>
                    <a:pt x="120000" y="77894"/>
                  </a:cubicBezTo>
                  <a:cubicBezTo>
                    <a:pt x="120000" y="0"/>
                    <a:pt x="120000" y="0"/>
                    <a:pt x="120000" y="0"/>
                  </a:cubicBezTo>
                  <a:lnTo>
                    <a:pt x="0" y="0"/>
                  </a:lnTo>
                  <a:close/>
                </a:path>
              </a:pathLst>
            </a:custGeom>
            <a:gradFill>
              <a:gsLst>
                <a:gs pos="0">
                  <a:srgbClr val="F35464"/>
                </a:gs>
                <a:gs pos="100000">
                  <a:srgbClr val="F48147"/>
                </a:gs>
              </a:gsLst>
              <a:lin ang="5400000" scaled="0"/>
            </a:gra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sp>
          <p:nvSpPr>
            <p:cNvPr id="287" name="Shape 287"/>
            <p:cNvSpPr/>
            <p:nvPr/>
          </p:nvSpPr>
          <p:spPr>
            <a:xfrm>
              <a:off x="0" y="0"/>
              <a:ext cx="4432304" cy="949725"/>
            </a:xfrm>
            <a:custGeom>
              <a:pathLst>
                <a:path extrusionOk="0" h="120000" w="120000">
                  <a:moveTo>
                    <a:pt x="104400" y="0"/>
                  </a:moveTo>
                  <a:lnTo>
                    <a:pt x="0" y="0"/>
                  </a:lnTo>
                  <a:lnTo>
                    <a:pt x="15600" y="60000"/>
                  </a:lnTo>
                  <a:lnTo>
                    <a:pt x="0" y="120000"/>
                  </a:lnTo>
                  <a:lnTo>
                    <a:pt x="104400" y="120000"/>
                  </a:lnTo>
                  <a:lnTo>
                    <a:pt x="120000" y="60000"/>
                  </a:lnTo>
                  <a:lnTo>
                    <a:pt x="104400" y="0"/>
                  </a:lnTo>
                  <a:close/>
                </a:path>
              </a:pathLst>
            </a:custGeom>
            <a:solidFill>
              <a:srgbClr val="D84F56"/>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grpSp>
      <p:grpSp>
        <p:nvGrpSpPr>
          <p:cNvPr id="288" name="Shape 288"/>
          <p:cNvGrpSpPr/>
          <p:nvPr/>
        </p:nvGrpSpPr>
        <p:grpSpPr>
          <a:xfrm>
            <a:off x="1695777" y="3287973"/>
            <a:ext cx="5720932" cy="8078053"/>
            <a:chOff x="8121082" y="4445676"/>
            <a:chExt cx="4424175" cy="6247010"/>
          </a:xfrm>
        </p:grpSpPr>
        <p:sp>
          <p:nvSpPr>
            <p:cNvPr id="289" name="Shape 289"/>
            <p:cNvSpPr/>
            <p:nvPr/>
          </p:nvSpPr>
          <p:spPr>
            <a:xfrm>
              <a:off x="8121082" y="5395189"/>
              <a:ext cx="3852427" cy="5297497"/>
            </a:xfrm>
            <a:custGeom>
              <a:pathLst>
                <a:path extrusionOk="0" h="120000" w="120000">
                  <a:moveTo>
                    <a:pt x="0" y="0"/>
                  </a:moveTo>
                  <a:cubicBezTo>
                    <a:pt x="0" y="77894"/>
                    <a:pt x="0" y="77894"/>
                    <a:pt x="0" y="77894"/>
                  </a:cubicBezTo>
                  <a:cubicBezTo>
                    <a:pt x="0" y="102105"/>
                    <a:pt x="26827" y="120000"/>
                    <a:pt x="60000" y="120000"/>
                  </a:cubicBezTo>
                  <a:cubicBezTo>
                    <a:pt x="93172" y="120000"/>
                    <a:pt x="120000" y="102105"/>
                    <a:pt x="120000" y="77894"/>
                  </a:cubicBezTo>
                  <a:cubicBezTo>
                    <a:pt x="120000" y="0"/>
                    <a:pt x="120000" y="0"/>
                    <a:pt x="120000" y="0"/>
                  </a:cubicBezTo>
                  <a:lnTo>
                    <a:pt x="0" y="0"/>
                  </a:lnTo>
                  <a:close/>
                </a:path>
              </a:pathLst>
            </a:custGeom>
            <a:solidFill>
              <a:srgbClr val="BDC3C7">
                <a:alpha val="2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sp>
          <p:nvSpPr>
            <p:cNvPr id="290" name="Shape 290"/>
            <p:cNvSpPr/>
            <p:nvPr/>
          </p:nvSpPr>
          <p:spPr>
            <a:xfrm>
              <a:off x="8121082" y="4445676"/>
              <a:ext cx="4424175" cy="949514"/>
            </a:xfrm>
            <a:custGeom>
              <a:pathLst>
                <a:path extrusionOk="0" h="120000" w="120000">
                  <a:moveTo>
                    <a:pt x="104494" y="0"/>
                  </a:moveTo>
                  <a:lnTo>
                    <a:pt x="0" y="0"/>
                  </a:lnTo>
                  <a:lnTo>
                    <a:pt x="15616" y="60000"/>
                  </a:lnTo>
                  <a:lnTo>
                    <a:pt x="0" y="120000"/>
                  </a:lnTo>
                  <a:lnTo>
                    <a:pt x="104494" y="120000"/>
                  </a:lnTo>
                  <a:lnTo>
                    <a:pt x="120000" y="60000"/>
                  </a:lnTo>
                  <a:lnTo>
                    <a:pt x="104494" y="0"/>
                  </a:lnTo>
                  <a:close/>
                </a:path>
              </a:pathLst>
            </a:custGeom>
            <a:solidFill>
              <a:srgbClr val="A4A9AD">
                <a:alpha val="6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grpSp>
      <p:grpSp>
        <p:nvGrpSpPr>
          <p:cNvPr id="291" name="Shape 291"/>
          <p:cNvGrpSpPr/>
          <p:nvPr/>
        </p:nvGrpSpPr>
        <p:grpSpPr>
          <a:xfrm>
            <a:off x="17691188" y="3286174"/>
            <a:ext cx="5720931" cy="8076526"/>
            <a:chOff x="16516769" y="4445676"/>
            <a:chExt cx="4424174" cy="6245830"/>
          </a:xfrm>
        </p:grpSpPr>
        <p:sp>
          <p:nvSpPr>
            <p:cNvPr id="292" name="Shape 292"/>
            <p:cNvSpPr/>
            <p:nvPr/>
          </p:nvSpPr>
          <p:spPr>
            <a:xfrm>
              <a:off x="16535194" y="5394009"/>
              <a:ext cx="3852427" cy="5297497"/>
            </a:xfrm>
            <a:custGeom>
              <a:pathLst>
                <a:path extrusionOk="0" h="120000" w="120000">
                  <a:moveTo>
                    <a:pt x="0" y="0"/>
                  </a:moveTo>
                  <a:cubicBezTo>
                    <a:pt x="0" y="77894"/>
                    <a:pt x="0" y="77894"/>
                    <a:pt x="0" y="77894"/>
                  </a:cubicBezTo>
                  <a:cubicBezTo>
                    <a:pt x="0" y="102105"/>
                    <a:pt x="26827" y="120000"/>
                    <a:pt x="60000" y="120000"/>
                  </a:cubicBezTo>
                  <a:cubicBezTo>
                    <a:pt x="93172" y="120000"/>
                    <a:pt x="120000" y="102105"/>
                    <a:pt x="120000" y="77894"/>
                  </a:cubicBezTo>
                  <a:cubicBezTo>
                    <a:pt x="120000" y="0"/>
                    <a:pt x="120000" y="0"/>
                    <a:pt x="120000" y="0"/>
                  </a:cubicBezTo>
                  <a:lnTo>
                    <a:pt x="0" y="0"/>
                  </a:lnTo>
                  <a:close/>
                </a:path>
              </a:pathLst>
            </a:custGeom>
            <a:solidFill>
              <a:srgbClr val="BDC3C7">
                <a:alpha val="2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sp>
          <p:nvSpPr>
            <p:cNvPr id="293" name="Shape 293"/>
            <p:cNvSpPr/>
            <p:nvPr/>
          </p:nvSpPr>
          <p:spPr>
            <a:xfrm>
              <a:off x="16516769" y="4445676"/>
              <a:ext cx="4424174" cy="949514"/>
            </a:xfrm>
            <a:custGeom>
              <a:pathLst>
                <a:path extrusionOk="0" h="120000" w="120000">
                  <a:moveTo>
                    <a:pt x="104494" y="0"/>
                  </a:moveTo>
                  <a:lnTo>
                    <a:pt x="0" y="0"/>
                  </a:lnTo>
                  <a:lnTo>
                    <a:pt x="15616" y="60000"/>
                  </a:lnTo>
                  <a:lnTo>
                    <a:pt x="0" y="120000"/>
                  </a:lnTo>
                  <a:lnTo>
                    <a:pt x="104494" y="120000"/>
                  </a:lnTo>
                  <a:lnTo>
                    <a:pt x="120000" y="60000"/>
                  </a:lnTo>
                  <a:lnTo>
                    <a:pt x="104494" y="0"/>
                  </a:lnTo>
                  <a:close/>
                </a:path>
              </a:pathLst>
            </a:custGeom>
            <a:solidFill>
              <a:srgbClr val="A4A9AD">
                <a:alpha val="6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grpSp>
      <p:grpSp>
        <p:nvGrpSpPr>
          <p:cNvPr id="294" name="Shape 294"/>
          <p:cNvGrpSpPr/>
          <p:nvPr/>
        </p:nvGrpSpPr>
        <p:grpSpPr>
          <a:xfrm>
            <a:off x="12372370" y="3287973"/>
            <a:ext cx="5720932" cy="8078053"/>
            <a:chOff x="12322934" y="4445676"/>
            <a:chExt cx="4424175" cy="6247010"/>
          </a:xfrm>
        </p:grpSpPr>
        <p:sp>
          <p:nvSpPr>
            <p:cNvPr id="295" name="Shape 295"/>
            <p:cNvSpPr/>
            <p:nvPr/>
          </p:nvSpPr>
          <p:spPr>
            <a:xfrm>
              <a:off x="12322934" y="5395189"/>
              <a:ext cx="3852428" cy="5297497"/>
            </a:xfrm>
            <a:custGeom>
              <a:pathLst>
                <a:path extrusionOk="0" h="120000" w="120000">
                  <a:moveTo>
                    <a:pt x="0" y="0"/>
                  </a:moveTo>
                  <a:cubicBezTo>
                    <a:pt x="0" y="77894"/>
                    <a:pt x="0" y="77894"/>
                    <a:pt x="0" y="77894"/>
                  </a:cubicBezTo>
                  <a:cubicBezTo>
                    <a:pt x="0" y="102105"/>
                    <a:pt x="26827" y="120000"/>
                    <a:pt x="60000" y="120000"/>
                  </a:cubicBezTo>
                  <a:cubicBezTo>
                    <a:pt x="93172" y="120000"/>
                    <a:pt x="120000" y="102105"/>
                    <a:pt x="120000" y="77894"/>
                  </a:cubicBezTo>
                  <a:cubicBezTo>
                    <a:pt x="120000" y="0"/>
                    <a:pt x="120000" y="0"/>
                    <a:pt x="120000" y="0"/>
                  </a:cubicBezTo>
                  <a:lnTo>
                    <a:pt x="0" y="0"/>
                  </a:lnTo>
                  <a:close/>
                </a:path>
              </a:pathLst>
            </a:custGeom>
            <a:solidFill>
              <a:srgbClr val="BDC3C7">
                <a:alpha val="2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b="1" sz="5600">
                <a:latin typeface="Arial"/>
                <a:ea typeface="Arial"/>
                <a:cs typeface="Arial"/>
                <a:sym typeface="Arial"/>
              </a:endParaRPr>
            </a:p>
          </p:txBody>
        </p:sp>
        <p:sp>
          <p:nvSpPr>
            <p:cNvPr id="296" name="Shape 296"/>
            <p:cNvSpPr/>
            <p:nvPr/>
          </p:nvSpPr>
          <p:spPr>
            <a:xfrm>
              <a:off x="12322934" y="4445676"/>
              <a:ext cx="4424175" cy="949514"/>
            </a:xfrm>
            <a:custGeom>
              <a:pathLst>
                <a:path extrusionOk="0" h="120000" w="120000">
                  <a:moveTo>
                    <a:pt x="104494" y="0"/>
                  </a:moveTo>
                  <a:lnTo>
                    <a:pt x="0" y="0"/>
                  </a:lnTo>
                  <a:lnTo>
                    <a:pt x="15616" y="60000"/>
                  </a:lnTo>
                  <a:lnTo>
                    <a:pt x="0" y="120000"/>
                  </a:lnTo>
                  <a:lnTo>
                    <a:pt x="104494" y="120000"/>
                  </a:lnTo>
                  <a:lnTo>
                    <a:pt x="120000" y="60000"/>
                  </a:lnTo>
                  <a:lnTo>
                    <a:pt x="104494" y="0"/>
                  </a:lnTo>
                  <a:close/>
                </a:path>
              </a:pathLst>
            </a:custGeom>
            <a:solidFill>
              <a:srgbClr val="A4A9AD">
                <a:alpha val="6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b="1" sz="5600">
                <a:latin typeface="Arial"/>
                <a:ea typeface="Arial"/>
                <a:cs typeface="Arial"/>
                <a:sym typeface="Arial"/>
              </a:endParaRPr>
            </a:p>
          </p:txBody>
        </p:sp>
      </p:grpSp>
      <p:sp>
        <p:nvSpPr>
          <p:cNvPr id="297" name="Shape 297"/>
          <p:cNvSpPr/>
          <p:nvPr/>
        </p:nvSpPr>
        <p:spPr>
          <a:xfrm>
            <a:off x="1236464" y="764877"/>
            <a:ext cx="6631624"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Our first training algorithm</a:t>
            </a:r>
            <a:endParaRPr b="1" sz="4000">
              <a:solidFill>
                <a:srgbClr val="FFFFFF"/>
              </a:solidFill>
              <a:latin typeface="Open Sans"/>
              <a:ea typeface="Open Sans"/>
              <a:cs typeface="Open Sans"/>
              <a:sym typeface="Open Sans"/>
            </a:endParaRPr>
          </a:p>
        </p:txBody>
      </p:sp>
      <p:sp>
        <p:nvSpPr>
          <p:cNvPr id="298" name="Shape 298"/>
          <p:cNvSpPr/>
          <p:nvPr/>
        </p:nvSpPr>
        <p:spPr>
          <a:xfrm>
            <a:off x="2554954" y="3457742"/>
            <a:ext cx="3992771" cy="897609"/>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hu-HU" sz="4000">
                <a:solidFill>
                  <a:srgbClr val="FFFFFF"/>
                </a:solidFill>
                <a:latin typeface="Open Sans"/>
                <a:ea typeface="Open Sans"/>
                <a:cs typeface="Open Sans"/>
                <a:sym typeface="Open Sans"/>
              </a:rPr>
              <a:t>Create network</a:t>
            </a:r>
            <a:endParaRPr b="1" sz="4000">
              <a:solidFill>
                <a:srgbClr val="FFFFFF"/>
              </a:solidFill>
              <a:latin typeface="Open Sans"/>
              <a:ea typeface="Open Sans"/>
              <a:cs typeface="Open Sans"/>
              <a:sym typeface="Open Sans"/>
            </a:endParaRPr>
          </a:p>
        </p:txBody>
      </p:sp>
      <p:sp>
        <p:nvSpPr>
          <p:cNvPr id="299" name="Shape 299"/>
          <p:cNvSpPr/>
          <p:nvPr/>
        </p:nvSpPr>
        <p:spPr>
          <a:xfrm>
            <a:off x="18300413" y="3448466"/>
            <a:ext cx="3992771" cy="897609"/>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hu-HU" sz="4000">
                <a:solidFill>
                  <a:srgbClr val="FFFFFF"/>
                </a:solidFill>
                <a:latin typeface="Open Sans"/>
                <a:ea typeface="Open Sans"/>
                <a:cs typeface="Open Sans"/>
                <a:sym typeface="Open Sans"/>
              </a:rPr>
              <a:t>Evaluate</a:t>
            </a:r>
            <a:endParaRPr b="1" sz="4000">
              <a:solidFill>
                <a:srgbClr val="FFFFFF"/>
              </a:solidFill>
              <a:latin typeface="Open Sans"/>
              <a:ea typeface="Open Sans"/>
              <a:cs typeface="Open Sans"/>
              <a:sym typeface="Open Sans"/>
            </a:endParaRPr>
          </a:p>
        </p:txBody>
      </p:sp>
      <p:sp>
        <p:nvSpPr>
          <p:cNvPr id="300" name="Shape 300"/>
          <p:cNvSpPr/>
          <p:nvPr/>
        </p:nvSpPr>
        <p:spPr>
          <a:xfrm>
            <a:off x="7623819" y="3448467"/>
            <a:ext cx="4217139" cy="897609"/>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hu-HU" sz="4000">
                <a:solidFill>
                  <a:srgbClr val="FFFFFF"/>
                </a:solidFill>
                <a:latin typeface="Open Sans"/>
                <a:ea typeface="Open Sans"/>
                <a:cs typeface="Open Sans"/>
                <a:sym typeface="Open Sans"/>
              </a:rPr>
              <a:t>Add new layers</a:t>
            </a:r>
            <a:endParaRPr b="1" sz="4000">
              <a:solidFill>
                <a:srgbClr val="FFFFFF"/>
              </a:solidFill>
              <a:latin typeface="Open Sans"/>
              <a:ea typeface="Open Sans"/>
              <a:cs typeface="Open Sans"/>
              <a:sym typeface="Open Sans"/>
            </a:endParaRPr>
          </a:p>
        </p:txBody>
      </p:sp>
      <p:sp>
        <p:nvSpPr>
          <p:cNvPr id="301" name="Shape 301"/>
          <p:cNvSpPr/>
          <p:nvPr/>
        </p:nvSpPr>
        <p:spPr>
          <a:xfrm>
            <a:off x="1923422" y="6630607"/>
            <a:ext cx="4495796" cy="1764586"/>
          </a:xfrm>
          <a:prstGeom prst="rect">
            <a:avLst/>
          </a:prstGeom>
          <a:noFill/>
          <a:ln>
            <a:noFill/>
          </a:ln>
        </p:spPr>
        <p:txBody>
          <a:bodyPr anchorCtr="0" anchor="ctr" bIns="50800" lIns="50800" spcFirstLastPara="1" rIns="50800" wrap="square" tIns="50800">
            <a:noAutofit/>
          </a:bodyPr>
          <a:lstStyle/>
          <a:p>
            <a:pPr indent="342900" lvl="1" marL="457200" marR="0" rtl="0" algn="ctr">
              <a:spcBef>
                <a:spcPts val="0"/>
              </a:spcBef>
              <a:spcAft>
                <a:spcPts val="0"/>
              </a:spcAft>
              <a:buNone/>
            </a:pPr>
            <a:r>
              <a:rPr b="0" i="0" lang="hu-HU" sz="3600" u="none" cap="none" strike="noStrike">
                <a:solidFill>
                  <a:schemeClr val="lt1"/>
                </a:solidFill>
                <a:latin typeface="Open Sans"/>
                <a:ea typeface="Open Sans"/>
                <a:cs typeface="Open Sans"/>
                <a:sym typeface="Open Sans"/>
              </a:rPr>
              <a:t>Creating a DAGNN network and load the pre-trained models</a:t>
            </a:r>
            <a:endParaRPr b="0" i="0" sz="3600" u="none" cap="none" strike="noStrike">
              <a:solidFill>
                <a:schemeClr val="lt1"/>
              </a:solidFill>
              <a:latin typeface="Open Sans"/>
              <a:ea typeface="Open Sans"/>
              <a:cs typeface="Open Sans"/>
              <a:sym typeface="Open Sans"/>
            </a:endParaRPr>
          </a:p>
        </p:txBody>
      </p:sp>
      <p:sp>
        <p:nvSpPr>
          <p:cNvPr id="302" name="Shape 302"/>
          <p:cNvSpPr/>
          <p:nvPr/>
        </p:nvSpPr>
        <p:spPr>
          <a:xfrm>
            <a:off x="7526515" y="6089395"/>
            <a:ext cx="3990658" cy="2872581"/>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b="1" lang="hu-HU" sz="3600">
                <a:solidFill>
                  <a:schemeClr val="lt1"/>
                </a:solidFill>
                <a:latin typeface="Open Sans"/>
                <a:ea typeface="Open Sans"/>
                <a:cs typeface="Open Sans"/>
                <a:sym typeface="Open Sans"/>
              </a:rPr>
              <a:t>Fully connected, batch normalization, activation and loss layers</a:t>
            </a:r>
            <a:endParaRPr b="1" sz="3600">
              <a:solidFill>
                <a:schemeClr val="lt1"/>
              </a:solidFill>
              <a:latin typeface="Open Sans"/>
              <a:ea typeface="Open Sans"/>
              <a:cs typeface="Open Sans"/>
              <a:sym typeface="Open Sans"/>
            </a:endParaRPr>
          </a:p>
        </p:txBody>
      </p:sp>
      <p:sp>
        <p:nvSpPr>
          <p:cNvPr id="303" name="Shape 303"/>
          <p:cNvSpPr/>
          <p:nvPr/>
        </p:nvSpPr>
        <p:spPr>
          <a:xfrm>
            <a:off x="12867842" y="6353609"/>
            <a:ext cx="3990658" cy="2318583"/>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3600">
                <a:solidFill>
                  <a:schemeClr val="lt1"/>
                </a:solidFill>
                <a:latin typeface="Open Sans"/>
                <a:ea typeface="Open Sans"/>
                <a:cs typeface="Open Sans"/>
                <a:sym typeface="Open Sans"/>
              </a:rPr>
              <a:t>Information including image list, ground-truths.</a:t>
            </a:r>
            <a:endParaRPr/>
          </a:p>
          <a:p>
            <a:pPr indent="0" lvl="0" marL="0" marR="0" rtl="0" algn="ctr">
              <a:spcBef>
                <a:spcPts val="0"/>
              </a:spcBef>
              <a:spcAft>
                <a:spcPts val="0"/>
              </a:spcAft>
              <a:buNone/>
            </a:pPr>
            <a:r>
              <a:rPr lang="hu-HU" sz="3600">
                <a:solidFill>
                  <a:schemeClr val="lt1"/>
                </a:solidFill>
                <a:latin typeface="Open Sans"/>
                <a:ea typeface="Open Sans"/>
                <a:cs typeface="Open Sans"/>
                <a:sym typeface="Open Sans"/>
              </a:rPr>
              <a:t>Shuffle frames.</a:t>
            </a:r>
            <a:endParaRPr sz="3600">
              <a:solidFill>
                <a:srgbClr val="FFFFFF"/>
              </a:solidFill>
              <a:latin typeface="Open Sans"/>
              <a:ea typeface="Open Sans"/>
              <a:cs typeface="Open Sans"/>
              <a:sym typeface="Open Sans"/>
            </a:endParaRPr>
          </a:p>
        </p:txBody>
      </p:sp>
      <p:sp>
        <p:nvSpPr>
          <p:cNvPr id="304" name="Shape 304"/>
          <p:cNvSpPr/>
          <p:nvPr/>
        </p:nvSpPr>
        <p:spPr>
          <a:xfrm>
            <a:off x="18210483" y="5522612"/>
            <a:ext cx="3990658" cy="3980577"/>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3600">
                <a:solidFill>
                  <a:schemeClr val="lt1"/>
                </a:solidFill>
                <a:latin typeface="Open Sans"/>
                <a:ea typeface="Open Sans"/>
                <a:cs typeface="Open Sans"/>
                <a:sym typeface="Open Sans"/>
              </a:rPr>
              <a:t>For each epoch and sequence get batches run through the network, evaluate</a:t>
            </a:r>
            <a:endParaRPr/>
          </a:p>
          <a:p>
            <a:pPr indent="0" lvl="0" marL="0" marR="0" rtl="0" algn="ctr">
              <a:spcBef>
                <a:spcPts val="0"/>
              </a:spcBef>
              <a:spcAft>
                <a:spcPts val="0"/>
              </a:spcAft>
              <a:buNone/>
            </a:pPr>
            <a:r>
              <a:rPr lang="hu-HU" sz="3600">
                <a:solidFill>
                  <a:schemeClr val="lt1"/>
                </a:solidFill>
                <a:latin typeface="Open Sans"/>
                <a:ea typeface="Open Sans"/>
                <a:cs typeface="Open Sans"/>
                <a:sym typeface="Open Sans"/>
              </a:rPr>
              <a:t>and update weights</a:t>
            </a:r>
            <a:endParaRPr sz="3600">
              <a:solidFill>
                <a:schemeClr val="lt1"/>
              </a:solidFill>
              <a:latin typeface="Open Sans"/>
              <a:ea typeface="Open Sans"/>
              <a:cs typeface="Open Sans"/>
              <a:sym typeface="Open Sans"/>
            </a:endParaRPr>
          </a:p>
        </p:txBody>
      </p:sp>
      <p:sp>
        <p:nvSpPr>
          <p:cNvPr id="305" name="Shape 305"/>
          <p:cNvSpPr/>
          <p:nvPr/>
        </p:nvSpPr>
        <p:spPr>
          <a:xfrm>
            <a:off x="22240717" y="12654538"/>
            <a:ext cx="535403" cy="471924"/>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2400">
                <a:solidFill>
                  <a:srgbClr val="FFFFFF"/>
                </a:solidFill>
                <a:latin typeface="Open Sans Light"/>
                <a:ea typeface="Open Sans Light"/>
                <a:cs typeface="Open Sans Light"/>
                <a:sym typeface="Open Sans Light"/>
              </a:rPr>
              <a:t> </a:t>
            </a:r>
            <a:fld id="{00000000-1234-1234-1234-123412341234}" type="slidenum">
              <a:rPr lang="hu-HU" sz="2400">
                <a:solidFill>
                  <a:srgbClr val="FFFFFF"/>
                </a:solidFill>
                <a:latin typeface="Open Sans Light"/>
                <a:ea typeface="Open Sans Light"/>
                <a:cs typeface="Open Sans Light"/>
                <a:sym typeface="Open Sans Light"/>
              </a:rPr>
              <a:t>‹#›</a:t>
            </a:fld>
            <a:endParaRPr sz="2400">
              <a:solidFill>
                <a:srgbClr val="FFFFFF"/>
              </a:solidFill>
              <a:latin typeface="Open Sans Light"/>
              <a:ea typeface="Open Sans Light"/>
              <a:cs typeface="Open Sans Light"/>
              <a:sym typeface="Open Sans Light"/>
            </a:endParaRPr>
          </a:p>
        </p:txBody>
      </p:sp>
      <p:sp>
        <p:nvSpPr>
          <p:cNvPr id="306" name="Shape 306"/>
          <p:cNvSpPr/>
          <p:nvPr/>
        </p:nvSpPr>
        <p:spPr>
          <a:xfrm>
            <a:off x="13106835" y="3418655"/>
            <a:ext cx="3992771" cy="897609"/>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hu-HU" sz="4000">
                <a:solidFill>
                  <a:srgbClr val="FFFFFF"/>
                </a:solidFill>
                <a:latin typeface="Open Sans"/>
                <a:ea typeface="Open Sans"/>
                <a:cs typeface="Open Sans"/>
                <a:sym typeface="Open Sans"/>
              </a:rPr>
              <a:t>Load Sequences</a:t>
            </a:r>
            <a:endParaRPr b="1" sz="4000">
              <a:solidFill>
                <a:srgbClr val="FFFFFF"/>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grpSp>
        <p:nvGrpSpPr>
          <p:cNvPr id="311" name="Shape 311"/>
          <p:cNvGrpSpPr/>
          <p:nvPr/>
        </p:nvGrpSpPr>
        <p:grpSpPr>
          <a:xfrm>
            <a:off x="12383279" y="3286174"/>
            <a:ext cx="5727812" cy="8074730"/>
            <a:chOff x="0" y="0"/>
            <a:chExt cx="4432304" cy="6248401"/>
          </a:xfrm>
        </p:grpSpPr>
        <p:sp>
          <p:nvSpPr>
            <p:cNvPr id="312" name="Shape 312"/>
            <p:cNvSpPr/>
            <p:nvPr/>
          </p:nvSpPr>
          <p:spPr>
            <a:xfrm>
              <a:off x="7895" y="949724"/>
              <a:ext cx="3856064" cy="5298677"/>
            </a:xfrm>
            <a:custGeom>
              <a:pathLst>
                <a:path extrusionOk="0" h="120000" w="120000">
                  <a:moveTo>
                    <a:pt x="0" y="0"/>
                  </a:moveTo>
                  <a:cubicBezTo>
                    <a:pt x="0" y="77894"/>
                    <a:pt x="0" y="77894"/>
                    <a:pt x="0" y="77894"/>
                  </a:cubicBezTo>
                  <a:cubicBezTo>
                    <a:pt x="0" y="102105"/>
                    <a:pt x="26827" y="120000"/>
                    <a:pt x="60000" y="120000"/>
                  </a:cubicBezTo>
                  <a:cubicBezTo>
                    <a:pt x="92883" y="120000"/>
                    <a:pt x="120000" y="102105"/>
                    <a:pt x="120000" y="77894"/>
                  </a:cubicBezTo>
                  <a:cubicBezTo>
                    <a:pt x="120000" y="0"/>
                    <a:pt x="120000" y="0"/>
                    <a:pt x="120000" y="0"/>
                  </a:cubicBezTo>
                  <a:lnTo>
                    <a:pt x="0" y="0"/>
                  </a:lnTo>
                  <a:close/>
                </a:path>
              </a:pathLst>
            </a:custGeom>
            <a:gradFill>
              <a:gsLst>
                <a:gs pos="0">
                  <a:srgbClr val="F35464"/>
                </a:gs>
                <a:gs pos="100000">
                  <a:srgbClr val="F48147"/>
                </a:gs>
              </a:gsLst>
              <a:lin ang="5400000" scaled="0"/>
            </a:gra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sp>
          <p:nvSpPr>
            <p:cNvPr id="313" name="Shape 313"/>
            <p:cNvSpPr/>
            <p:nvPr/>
          </p:nvSpPr>
          <p:spPr>
            <a:xfrm>
              <a:off x="0" y="0"/>
              <a:ext cx="4432304" cy="949725"/>
            </a:xfrm>
            <a:custGeom>
              <a:pathLst>
                <a:path extrusionOk="0" h="120000" w="120000">
                  <a:moveTo>
                    <a:pt x="104400" y="0"/>
                  </a:moveTo>
                  <a:lnTo>
                    <a:pt x="0" y="0"/>
                  </a:lnTo>
                  <a:lnTo>
                    <a:pt x="15600" y="60000"/>
                  </a:lnTo>
                  <a:lnTo>
                    <a:pt x="0" y="120000"/>
                  </a:lnTo>
                  <a:lnTo>
                    <a:pt x="104400" y="120000"/>
                  </a:lnTo>
                  <a:lnTo>
                    <a:pt x="120000" y="60000"/>
                  </a:lnTo>
                  <a:lnTo>
                    <a:pt x="104400" y="0"/>
                  </a:lnTo>
                  <a:close/>
                </a:path>
              </a:pathLst>
            </a:custGeom>
            <a:solidFill>
              <a:srgbClr val="D84F56"/>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grpSp>
      <p:grpSp>
        <p:nvGrpSpPr>
          <p:cNvPr id="314" name="Shape 314"/>
          <p:cNvGrpSpPr/>
          <p:nvPr/>
        </p:nvGrpSpPr>
        <p:grpSpPr>
          <a:xfrm>
            <a:off x="1695777" y="3287973"/>
            <a:ext cx="5720932" cy="8078053"/>
            <a:chOff x="8121082" y="4445676"/>
            <a:chExt cx="4424175" cy="6247010"/>
          </a:xfrm>
        </p:grpSpPr>
        <p:sp>
          <p:nvSpPr>
            <p:cNvPr id="315" name="Shape 315"/>
            <p:cNvSpPr/>
            <p:nvPr/>
          </p:nvSpPr>
          <p:spPr>
            <a:xfrm>
              <a:off x="8121082" y="5395189"/>
              <a:ext cx="3852427" cy="5297497"/>
            </a:xfrm>
            <a:custGeom>
              <a:pathLst>
                <a:path extrusionOk="0" h="120000" w="120000">
                  <a:moveTo>
                    <a:pt x="0" y="0"/>
                  </a:moveTo>
                  <a:cubicBezTo>
                    <a:pt x="0" y="77894"/>
                    <a:pt x="0" y="77894"/>
                    <a:pt x="0" y="77894"/>
                  </a:cubicBezTo>
                  <a:cubicBezTo>
                    <a:pt x="0" y="102105"/>
                    <a:pt x="26827" y="120000"/>
                    <a:pt x="60000" y="120000"/>
                  </a:cubicBezTo>
                  <a:cubicBezTo>
                    <a:pt x="93172" y="120000"/>
                    <a:pt x="120000" y="102105"/>
                    <a:pt x="120000" y="77894"/>
                  </a:cubicBezTo>
                  <a:cubicBezTo>
                    <a:pt x="120000" y="0"/>
                    <a:pt x="120000" y="0"/>
                    <a:pt x="120000" y="0"/>
                  </a:cubicBezTo>
                  <a:lnTo>
                    <a:pt x="0" y="0"/>
                  </a:lnTo>
                  <a:close/>
                </a:path>
              </a:pathLst>
            </a:custGeom>
            <a:solidFill>
              <a:srgbClr val="BDC3C7">
                <a:alpha val="2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sp>
          <p:nvSpPr>
            <p:cNvPr id="316" name="Shape 316"/>
            <p:cNvSpPr/>
            <p:nvPr/>
          </p:nvSpPr>
          <p:spPr>
            <a:xfrm>
              <a:off x="8121082" y="4445676"/>
              <a:ext cx="4424175" cy="949514"/>
            </a:xfrm>
            <a:custGeom>
              <a:pathLst>
                <a:path extrusionOk="0" h="120000" w="120000">
                  <a:moveTo>
                    <a:pt x="104494" y="0"/>
                  </a:moveTo>
                  <a:lnTo>
                    <a:pt x="0" y="0"/>
                  </a:lnTo>
                  <a:lnTo>
                    <a:pt x="15616" y="60000"/>
                  </a:lnTo>
                  <a:lnTo>
                    <a:pt x="0" y="120000"/>
                  </a:lnTo>
                  <a:lnTo>
                    <a:pt x="104494" y="120000"/>
                  </a:lnTo>
                  <a:lnTo>
                    <a:pt x="120000" y="60000"/>
                  </a:lnTo>
                  <a:lnTo>
                    <a:pt x="104494" y="0"/>
                  </a:lnTo>
                  <a:close/>
                </a:path>
              </a:pathLst>
            </a:custGeom>
            <a:solidFill>
              <a:srgbClr val="A4A9AD">
                <a:alpha val="6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grpSp>
      <p:grpSp>
        <p:nvGrpSpPr>
          <p:cNvPr id="317" name="Shape 317"/>
          <p:cNvGrpSpPr/>
          <p:nvPr/>
        </p:nvGrpSpPr>
        <p:grpSpPr>
          <a:xfrm>
            <a:off x="17691188" y="3286174"/>
            <a:ext cx="5720931" cy="8076526"/>
            <a:chOff x="16516769" y="4445676"/>
            <a:chExt cx="4424174" cy="6245830"/>
          </a:xfrm>
        </p:grpSpPr>
        <p:sp>
          <p:nvSpPr>
            <p:cNvPr id="318" name="Shape 318"/>
            <p:cNvSpPr/>
            <p:nvPr/>
          </p:nvSpPr>
          <p:spPr>
            <a:xfrm>
              <a:off x="16535194" y="5394009"/>
              <a:ext cx="3852427" cy="5297497"/>
            </a:xfrm>
            <a:custGeom>
              <a:pathLst>
                <a:path extrusionOk="0" h="120000" w="120000">
                  <a:moveTo>
                    <a:pt x="0" y="0"/>
                  </a:moveTo>
                  <a:cubicBezTo>
                    <a:pt x="0" y="77894"/>
                    <a:pt x="0" y="77894"/>
                    <a:pt x="0" y="77894"/>
                  </a:cubicBezTo>
                  <a:cubicBezTo>
                    <a:pt x="0" y="102105"/>
                    <a:pt x="26827" y="120000"/>
                    <a:pt x="60000" y="120000"/>
                  </a:cubicBezTo>
                  <a:cubicBezTo>
                    <a:pt x="93172" y="120000"/>
                    <a:pt x="120000" y="102105"/>
                    <a:pt x="120000" y="77894"/>
                  </a:cubicBezTo>
                  <a:cubicBezTo>
                    <a:pt x="120000" y="0"/>
                    <a:pt x="120000" y="0"/>
                    <a:pt x="120000" y="0"/>
                  </a:cubicBezTo>
                  <a:lnTo>
                    <a:pt x="0" y="0"/>
                  </a:lnTo>
                  <a:close/>
                </a:path>
              </a:pathLst>
            </a:custGeom>
            <a:solidFill>
              <a:srgbClr val="BDC3C7">
                <a:alpha val="2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sp>
          <p:nvSpPr>
            <p:cNvPr id="319" name="Shape 319"/>
            <p:cNvSpPr/>
            <p:nvPr/>
          </p:nvSpPr>
          <p:spPr>
            <a:xfrm>
              <a:off x="16516769" y="4445676"/>
              <a:ext cx="4424174" cy="949514"/>
            </a:xfrm>
            <a:custGeom>
              <a:pathLst>
                <a:path extrusionOk="0" h="120000" w="120000">
                  <a:moveTo>
                    <a:pt x="104494" y="0"/>
                  </a:moveTo>
                  <a:lnTo>
                    <a:pt x="0" y="0"/>
                  </a:lnTo>
                  <a:lnTo>
                    <a:pt x="15616" y="60000"/>
                  </a:lnTo>
                  <a:lnTo>
                    <a:pt x="0" y="120000"/>
                  </a:lnTo>
                  <a:lnTo>
                    <a:pt x="104494" y="120000"/>
                  </a:lnTo>
                  <a:lnTo>
                    <a:pt x="120000" y="60000"/>
                  </a:lnTo>
                  <a:lnTo>
                    <a:pt x="104494" y="0"/>
                  </a:lnTo>
                  <a:close/>
                </a:path>
              </a:pathLst>
            </a:custGeom>
            <a:solidFill>
              <a:srgbClr val="A4A9AD">
                <a:alpha val="6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grpSp>
      <p:grpSp>
        <p:nvGrpSpPr>
          <p:cNvPr id="320" name="Shape 320"/>
          <p:cNvGrpSpPr/>
          <p:nvPr/>
        </p:nvGrpSpPr>
        <p:grpSpPr>
          <a:xfrm>
            <a:off x="7039528" y="3261183"/>
            <a:ext cx="5720932" cy="8078053"/>
            <a:chOff x="12322934" y="4445676"/>
            <a:chExt cx="4424175" cy="6247010"/>
          </a:xfrm>
        </p:grpSpPr>
        <p:sp>
          <p:nvSpPr>
            <p:cNvPr id="321" name="Shape 321"/>
            <p:cNvSpPr/>
            <p:nvPr/>
          </p:nvSpPr>
          <p:spPr>
            <a:xfrm>
              <a:off x="12322934" y="5395189"/>
              <a:ext cx="3852428" cy="5297497"/>
            </a:xfrm>
            <a:custGeom>
              <a:pathLst>
                <a:path extrusionOk="0" h="120000" w="120000">
                  <a:moveTo>
                    <a:pt x="0" y="0"/>
                  </a:moveTo>
                  <a:cubicBezTo>
                    <a:pt x="0" y="77894"/>
                    <a:pt x="0" y="77894"/>
                    <a:pt x="0" y="77894"/>
                  </a:cubicBezTo>
                  <a:cubicBezTo>
                    <a:pt x="0" y="102105"/>
                    <a:pt x="26827" y="120000"/>
                    <a:pt x="60000" y="120000"/>
                  </a:cubicBezTo>
                  <a:cubicBezTo>
                    <a:pt x="93172" y="120000"/>
                    <a:pt x="120000" y="102105"/>
                    <a:pt x="120000" y="77894"/>
                  </a:cubicBezTo>
                  <a:cubicBezTo>
                    <a:pt x="120000" y="0"/>
                    <a:pt x="120000" y="0"/>
                    <a:pt x="120000" y="0"/>
                  </a:cubicBezTo>
                  <a:lnTo>
                    <a:pt x="0" y="0"/>
                  </a:lnTo>
                  <a:close/>
                </a:path>
              </a:pathLst>
            </a:custGeom>
            <a:solidFill>
              <a:srgbClr val="BDC3C7">
                <a:alpha val="2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b="1" sz="5600">
                <a:latin typeface="Arial"/>
                <a:ea typeface="Arial"/>
                <a:cs typeface="Arial"/>
                <a:sym typeface="Arial"/>
              </a:endParaRPr>
            </a:p>
          </p:txBody>
        </p:sp>
        <p:sp>
          <p:nvSpPr>
            <p:cNvPr id="322" name="Shape 322"/>
            <p:cNvSpPr/>
            <p:nvPr/>
          </p:nvSpPr>
          <p:spPr>
            <a:xfrm>
              <a:off x="12322934" y="4445676"/>
              <a:ext cx="4424175" cy="949514"/>
            </a:xfrm>
            <a:custGeom>
              <a:pathLst>
                <a:path extrusionOk="0" h="120000" w="120000">
                  <a:moveTo>
                    <a:pt x="104494" y="0"/>
                  </a:moveTo>
                  <a:lnTo>
                    <a:pt x="0" y="0"/>
                  </a:lnTo>
                  <a:lnTo>
                    <a:pt x="15616" y="60000"/>
                  </a:lnTo>
                  <a:lnTo>
                    <a:pt x="0" y="120000"/>
                  </a:lnTo>
                  <a:lnTo>
                    <a:pt x="104494" y="120000"/>
                  </a:lnTo>
                  <a:lnTo>
                    <a:pt x="120000" y="60000"/>
                  </a:lnTo>
                  <a:lnTo>
                    <a:pt x="104494" y="0"/>
                  </a:lnTo>
                  <a:close/>
                </a:path>
              </a:pathLst>
            </a:custGeom>
            <a:solidFill>
              <a:srgbClr val="A4A9AD">
                <a:alpha val="6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b="1" sz="5600">
                <a:latin typeface="Arial"/>
                <a:ea typeface="Arial"/>
                <a:cs typeface="Arial"/>
                <a:sym typeface="Arial"/>
              </a:endParaRPr>
            </a:p>
          </p:txBody>
        </p:sp>
      </p:grpSp>
      <p:sp>
        <p:nvSpPr>
          <p:cNvPr id="323" name="Shape 323"/>
          <p:cNvSpPr/>
          <p:nvPr/>
        </p:nvSpPr>
        <p:spPr>
          <a:xfrm>
            <a:off x="1236464" y="764877"/>
            <a:ext cx="6631624"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Our first training algorithm</a:t>
            </a:r>
            <a:endParaRPr b="1" sz="4000">
              <a:solidFill>
                <a:srgbClr val="FFFFFF"/>
              </a:solidFill>
              <a:latin typeface="Open Sans"/>
              <a:ea typeface="Open Sans"/>
              <a:cs typeface="Open Sans"/>
              <a:sym typeface="Open Sans"/>
            </a:endParaRPr>
          </a:p>
        </p:txBody>
      </p:sp>
      <p:sp>
        <p:nvSpPr>
          <p:cNvPr id="324" name="Shape 324"/>
          <p:cNvSpPr/>
          <p:nvPr/>
        </p:nvSpPr>
        <p:spPr>
          <a:xfrm>
            <a:off x="2554954" y="3457742"/>
            <a:ext cx="3992771" cy="897609"/>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hu-HU" sz="4000">
                <a:solidFill>
                  <a:srgbClr val="FFFFFF"/>
                </a:solidFill>
                <a:latin typeface="Open Sans"/>
                <a:ea typeface="Open Sans"/>
                <a:cs typeface="Open Sans"/>
                <a:sym typeface="Open Sans"/>
              </a:rPr>
              <a:t>Create network</a:t>
            </a:r>
            <a:endParaRPr b="1" sz="4000">
              <a:solidFill>
                <a:srgbClr val="FFFFFF"/>
              </a:solidFill>
              <a:latin typeface="Open Sans"/>
              <a:ea typeface="Open Sans"/>
              <a:cs typeface="Open Sans"/>
              <a:sym typeface="Open Sans"/>
            </a:endParaRPr>
          </a:p>
        </p:txBody>
      </p:sp>
      <p:sp>
        <p:nvSpPr>
          <p:cNvPr id="325" name="Shape 325"/>
          <p:cNvSpPr/>
          <p:nvPr/>
        </p:nvSpPr>
        <p:spPr>
          <a:xfrm>
            <a:off x="18300413" y="3448466"/>
            <a:ext cx="3992771" cy="897609"/>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hu-HU" sz="4000">
                <a:solidFill>
                  <a:srgbClr val="FFFFFF"/>
                </a:solidFill>
                <a:latin typeface="Open Sans"/>
                <a:ea typeface="Open Sans"/>
                <a:cs typeface="Open Sans"/>
                <a:sym typeface="Open Sans"/>
              </a:rPr>
              <a:t>Evaluate</a:t>
            </a:r>
            <a:endParaRPr b="1" sz="4000">
              <a:solidFill>
                <a:srgbClr val="FFFFFF"/>
              </a:solidFill>
              <a:latin typeface="Open Sans"/>
              <a:ea typeface="Open Sans"/>
              <a:cs typeface="Open Sans"/>
              <a:sym typeface="Open Sans"/>
            </a:endParaRPr>
          </a:p>
        </p:txBody>
      </p:sp>
      <p:sp>
        <p:nvSpPr>
          <p:cNvPr id="326" name="Shape 326"/>
          <p:cNvSpPr/>
          <p:nvPr/>
        </p:nvSpPr>
        <p:spPr>
          <a:xfrm>
            <a:off x="7623819" y="3448467"/>
            <a:ext cx="4217139" cy="897609"/>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hu-HU" sz="4000">
                <a:solidFill>
                  <a:srgbClr val="FFFFFF"/>
                </a:solidFill>
                <a:latin typeface="Open Sans"/>
                <a:ea typeface="Open Sans"/>
                <a:cs typeface="Open Sans"/>
                <a:sym typeface="Open Sans"/>
              </a:rPr>
              <a:t>Add new layers</a:t>
            </a:r>
            <a:endParaRPr b="1" sz="4000">
              <a:solidFill>
                <a:srgbClr val="FFFFFF"/>
              </a:solidFill>
              <a:latin typeface="Open Sans"/>
              <a:ea typeface="Open Sans"/>
              <a:cs typeface="Open Sans"/>
              <a:sym typeface="Open Sans"/>
            </a:endParaRPr>
          </a:p>
        </p:txBody>
      </p:sp>
      <p:sp>
        <p:nvSpPr>
          <p:cNvPr id="327" name="Shape 327"/>
          <p:cNvSpPr/>
          <p:nvPr/>
        </p:nvSpPr>
        <p:spPr>
          <a:xfrm>
            <a:off x="1923422" y="6630607"/>
            <a:ext cx="4495796" cy="1764586"/>
          </a:xfrm>
          <a:prstGeom prst="rect">
            <a:avLst/>
          </a:prstGeom>
          <a:noFill/>
          <a:ln>
            <a:noFill/>
          </a:ln>
        </p:spPr>
        <p:txBody>
          <a:bodyPr anchorCtr="0" anchor="ctr" bIns="50800" lIns="50800" spcFirstLastPara="1" rIns="50800" wrap="square" tIns="50800">
            <a:noAutofit/>
          </a:bodyPr>
          <a:lstStyle/>
          <a:p>
            <a:pPr indent="342900" lvl="1" marL="457200" marR="0" rtl="0" algn="ctr">
              <a:spcBef>
                <a:spcPts val="0"/>
              </a:spcBef>
              <a:spcAft>
                <a:spcPts val="0"/>
              </a:spcAft>
              <a:buNone/>
            </a:pPr>
            <a:r>
              <a:rPr b="0" i="0" lang="hu-HU" sz="3600" u="none" cap="none" strike="noStrike">
                <a:solidFill>
                  <a:schemeClr val="lt1"/>
                </a:solidFill>
                <a:latin typeface="Open Sans"/>
                <a:ea typeface="Open Sans"/>
                <a:cs typeface="Open Sans"/>
                <a:sym typeface="Open Sans"/>
              </a:rPr>
              <a:t>Creating a DAGNN network and load the pre-trained models</a:t>
            </a:r>
            <a:endParaRPr b="0" i="0" sz="3600" u="none" cap="none" strike="noStrike">
              <a:solidFill>
                <a:schemeClr val="lt1"/>
              </a:solidFill>
              <a:latin typeface="Open Sans"/>
              <a:ea typeface="Open Sans"/>
              <a:cs typeface="Open Sans"/>
              <a:sym typeface="Open Sans"/>
            </a:endParaRPr>
          </a:p>
        </p:txBody>
      </p:sp>
      <p:sp>
        <p:nvSpPr>
          <p:cNvPr id="328" name="Shape 328"/>
          <p:cNvSpPr/>
          <p:nvPr/>
        </p:nvSpPr>
        <p:spPr>
          <a:xfrm>
            <a:off x="7526515" y="6089395"/>
            <a:ext cx="3990658" cy="2872581"/>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3600">
                <a:solidFill>
                  <a:schemeClr val="lt1"/>
                </a:solidFill>
                <a:latin typeface="Open Sans"/>
                <a:ea typeface="Open Sans"/>
                <a:cs typeface="Open Sans"/>
                <a:sym typeface="Open Sans"/>
              </a:rPr>
              <a:t>Fully connected, batch normalization, activation and loss layers</a:t>
            </a:r>
            <a:endParaRPr sz="3600">
              <a:solidFill>
                <a:schemeClr val="lt1"/>
              </a:solidFill>
              <a:latin typeface="Open Sans"/>
              <a:ea typeface="Open Sans"/>
              <a:cs typeface="Open Sans"/>
              <a:sym typeface="Open Sans"/>
            </a:endParaRPr>
          </a:p>
        </p:txBody>
      </p:sp>
      <p:sp>
        <p:nvSpPr>
          <p:cNvPr id="329" name="Shape 329"/>
          <p:cNvSpPr/>
          <p:nvPr/>
        </p:nvSpPr>
        <p:spPr>
          <a:xfrm>
            <a:off x="12867842" y="6076610"/>
            <a:ext cx="3990658" cy="2872581"/>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b="1" lang="hu-HU" sz="3600">
                <a:solidFill>
                  <a:schemeClr val="lt1"/>
                </a:solidFill>
                <a:latin typeface="Open Sans"/>
                <a:ea typeface="Open Sans"/>
                <a:cs typeface="Open Sans"/>
                <a:sym typeface="Open Sans"/>
              </a:rPr>
              <a:t>Information including image list, ground-truths.</a:t>
            </a:r>
            <a:endParaRPr/>
          </a:p>
          <a:p>
            <a:pPr indent="0" lvl="0" marL="0" marR="0" rtl="0" algn="ctr">
              <a:spcBef>
                <a:spcPts val="0"/>
              </a:spcBef>
              <a:spcAft>
                <a:spcPts val="0"/>
              </a:spcAft>
              <a:buNone/>
            </a:pPr>
            <a:r>
              <a:rPr b="1" lang="hu-HU" sz="3600">
                <a:solidFill>
                  <a:schemeClr val="lt1"/>
                </a:solidFill>
                <a:latin typeface="Open Sans"/>
                <a:ea typeface="Open Sans"/>
                <a:cs typeface="Open Sans"/>
                <a:sym typeface="Open Sans"/>
              </a:rPr>
              <a:t>Shuffle frames.</a:t>
            </a:r>
            <a:endParaRPr b="1" sz="3600">
              <a:solidFill>
                <a:srgbClr val="FFFFFF"/>
              </a:solidFill>
              <a:latin typeface="Open Sans"/>
              <a:ea typeface="Open Sans"/>
              <a:cs typeface="Open Sans"/>
              <a:sym typeface="Open Sans"/>
            </a:endParaRPr>
          </a:p>
        </p:txBody>
      </p:sp>
      <p:sp>
        <p:nvSpPr>
          <p:cNvPr id="330" name="Shape 330"/>
          <p:cNvSpPr/>
          <p:nvPr/>
        </p:nvSpPr>
        <p:spPr>
          <a:xfrm>
            <a:off x="18210483" y="5522612"/>
            <a:ext cx="3990658" cy="3980577"/>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3600">
                <a:solidFill>
                  <a:schemeClr val="lt1"/>
                </a:solidFill>
                <a:latin typeface="Open Sans"/>
                <a:ea typeface="Open Sans"/>
                <a:cs typeface="Open Sans"/>
                <a:sym typeface="Open Sans"/>
              </a:rPr>
              <a:t>For each epoch and sequence get batches run through the network, evaluate</a:t>
            </a:r>
            <a:endParaRPr/>
          </a:p>
          <a:p>
            <a:pPr indent="0" lvl="0" marL="0" marR="0" rtl="0" algn="ctr">
              <a:spcBef>
                <a:spcPts val="0"/>
              </a:spcBef>
              <a:spcAft>
                <a:spcPts val="0"/>
              </a:spcAft>
              <a:buNone/>
            </a:pPr>
            <a:r>
              <a:rPr lang="hu-HU" sz="3600">
                <a:solidFill>
                  <a:schemeClr val="lt1"/>
                </a:solidFill>
                <a:latin typeface="Open Sans"/>
                <a:ea typeface="Open Sans"/>
                <a:cs typeface="Open Sans"/>
                <a:sym typeface="Open Sans"/>
              </a:rPr>
              <a:t>and update weights</a:t>
            </a:r>
            <a:endParaRPr sz="3600">
              <a:solidFill>
                <a:schemeClr val="lt1"/>
              </a:solidFill>
              <a:latin typeface="Open Sans"/>
              <a:ea typeface="Open Sans"/>
              <a:cs typeface="Open Sans"/>
              <a:sym typeface="Open Sans"/>
            </a:endParaRPr>
          </a:p>
        </p:txBody>
      </p:sp>
      <p:sp>
        <p:nvSpPr>
          <p:cNvPr id="331" name="Shape 331"/>
          <p:cNvSpPr/>
          <p:nvPr/>
        </p:nvSpPr>
        <p:spPr>
          <a:xfrm>
            <a:off x="22240717" y="12654538"/>
            <a:ext cx="535403" cy="471924"/>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2400">
                <a:solidFill>
                  <a:srgbClr val="FFFFFF"/>
                </a:solidFill>
                <a:latin typeface="Open Sans Light"/>
                <a:ea typeface="Open Sans Light"/>
                <a:cs typeface="Open Sans Light"/>
                <a:sym typeface="Open Sans Light"/>
              </a:rPr>
              <a:t> </a:t>
            </a:r>
            <a:fld id="{00000000-1234-1234-1234-123412341234}" type="slidenum">
              <a:rPr lang="hu-HU" sz="2400">
                <a:solidFill>
                  <a:srgbClr val="FFFFFF"/>
                </a:solidFill>
                <a:latin typeface="Open Sans Light"/>
                <a:ea typeface="Open Sans Light"/>
                <a:cs typeface="Open Sans Light"/>
                <a:sym typeface="Open Sans Light"/>
              </a:rPr>
              <a:t>‹#›</a:t>
            </a:fld>
            <a:endParaRPr sz="2400">
              <a:solidFill>
                <a:srgbClr val="FFFFFF"/>
              </a:solidFill>
              <a:latin typeface="Open Sans Light"/>
              <a:ea typeface="Open Sans Light"/>
              <a:cs typeface="Open Sans Light"/>
              <a:sym typeface="Open Sans Light"/>
            </a:endParaRPr>
          </a:p>
        </p:txBody>
      </p:sp>
      <p:sp>
        <p:nvSpPr>
          <p:cNvPr id="332" name="Shape 332"/>
          <p:cNvSpPr/>
          <p:nvPr/>
        </p:nvSpPr>
        <p:spPr>
          <a:xfrm>
            <a:off x="13106835" y="3418655"/>
            <a:ext cx="3992771" cy="897609"/>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hu-HU" sz="4000">
                <a:solidFill>
                  <a:srgbClr val="FFFFFF"/>
                </a:solidFill>
                <a:latin typeface="Open Sans"/>
                <a:ea typeface="Open Sans"/>
                <a:cs typeface="Open Sans"/>
                <a:sym typeface="Open Sans"/>
              </a:rPr>
              <a:t>Load Sequences</a:t>
            </a:r>
            <a:endParaRPr b="1" sz="4000">
              <a:solidFill>
                <a:srgbClr val="FFFFFF"/>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grpSp>
        <p:nvGrpSpPr>
          <p:cNvPr id="337" name="Shape 337"/>
          <p:cNvGrpSpPr/>
          <p:nvPr/>
        </p:nvGrpSpPr>
        <p:grpSpPr>
          <a:xfrm>
            <a:off x="17678033" y="3286174"/>
            <a:ext cx="5727812" cy="8074730"/>
            <a:chOff x="0" y="0"/>
            <a:chExt cx="4432304" cy="6248401"/>
          </a:xfrm>
        </p:grpSpPr>
        <p:sp>
          <p:nvSpPr>
            <p:cNvPr id="338" name="Shape 338"/>
            <p:cNvSpPr/>
            <p:nvPr/>
          </p:nvSpPr>
          <p:spPr>
            <a:xfrm>
              <a:off x="7895" y="949724"/>
              <a:ext cx="3856064" cy="5298677"/>
            </a:xfrm>
            <a:custGeom>
              <a:pathLst>
                <a:path extrusionOk="0" h="120000" w="120000">
                  <a:moveTo>
                    <a:pt x="0" y="0"/>
                  </a:moveTo>
                  <a:cubicBezTo>
                    <a:pt x="0" y="77894"/>
                    <a:pt x="0" y="77894"/>
                    <a:pt x="0" y="77894"/>
                  </a:cubicBezTo>
                  <a:cubicBezTo>
                    <a:pt x="0" y="102105"/>
                    <a:pt x="26827" y="120000"/>
                    <a:pt x="60000" y="120000"/>
                  </a:cubicBezTo>
                  <a:cubicBezTo>
                    <a:pt x="92883" y="120000"/>
                    <a:pt x="120000" y="102105"/>
                    <a:pt x="120000" y="77894"/>
                  </a:cubicBezTo>
                  <a:cubicBezTo>
                    <a:pt x="120000" y="0"/>
                    <a:pt x="120000" y="0"/>
                    <a:pt x="120000" y="0"/>
                  </a:cubicBezTo>
                  <a:lnTo>
                    <a:pt x="0" y="0"/>
                  </a:lnTo>
                  <a:close/>
                </a:path>
              </a:pathLst>
            </a:custGeom>
            <a:gradFill>
              <a:gsLst>
                <a:gs pos="0">
                  <a:srgbClr val="F35464"/>
                </a:gs>
                <a:gs pos="100000">
                  <a:srgbClr val="F48147"/>
                </a:gs>
              </a:gsLst>
              <a:lin ang="5400000" scaled="0"/>
            </a:gra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sp>
          <p:nvSpPr>
            <p:cNvPr id="339" name="Shape 339"/>
            <p:cNvSpPr/>
            <p:nvPr/>
          </p:nvSpPr>
          <p:spPr>
            <a:xfrm>
              <a:off x="0" y="0"/>
              <a:ext cx="4432304" cy="949725"/>
            </a:xfrm>
            <a:custGeom>
              <a:pathLst>
                <a:path extrusionOk="0" h="120000" w="120000">
                  <a:moveTo>
                    <a:pt x="104400" y="0"/>
                  </a:moveTo>
                  <a:lnTo>
                    <a:pt x="0" y="0"/>
                  </a:lnTo>
                  <a:lnTo>
                    <a:pt x="15600" y="60000"/>
                  </a:lnTo>
                  <a:lnTo>
                    <a:pt x="0" y="120000"/>
                  </a:lnTo>
                  <a:lnTo>
                    <a:pt x="104400" y="120000"/>
                  </a:lnTo>
                  <a:lnTo>
                    <a:pt x="120000" y="60000"/>
                  </a:lnTo>
                  <a:lnTo>
                    <a:pt x="104400" y="0"/>
                  </a:lnTo>
                  <a:close/>
                </a:path>
              </a:pathLst>
            </a:custGeom>
            <a:solidFill>
              <a:srgbClr val="D84F56"/>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grpSp>
      <p:grpSp>
        <p:nvGrpSpPr>
          <p:cNvPr id="340" name="Shape 340"/>
          <p:cNvGrpSpPr/>
          <p:nvPr/>
        </p:nvGrpSpPr>
        <p:grpSpPr>
          <a:xfrm>
            <a:off x="1695777" y="3287973"/>
            <a:ext cx="5720932" cy="8078053"/>
            <a:chOff x="8121082" y="4445676"/>
            <a:chExt cx="4424175" cy="6247010"/>
          </a:xfrm>
        </p:grpSpPr>
        <p:sp>
          <p:nvSpPr>
            <p:cNvPr id="341" name="Shape 341"/>
            <p:cNvSpPr/>
            <p:nvPr/>
          </p:nvSpPr>
          <p:spPr>
            <a:xfrm>
              <a:off x="8121082" y="5395189"/>
              <a:ext cx="3852427" cy="5297497"/>
            </a:xfrm>
            <a:custGeom>
              <a:pathLst>
                <a:path extrusionOk="0" h="120000" w="120000">
                  <a:moveTo>
                    <a:pt x="0" y="0"/>
                  </a:moveTo>
                  <a:cubicBezTo>
                    <a:pt x="0" y="77894"/>
                    <a:pt x="0" y="77894"/>
                    <a:pt x="0" y="77894"/>
                  </a:cubicBezTo>
                  <a:cubicBezTo>
                    <a:pt x="0" y="102105"/>
                    <a:pt x="26827" y="120000"/>
                    <a:pt x="60000" y="120000"/>
                  </a:cubicBezTo>
                  <a:cubicBezTo>
                    <a:pt x="93172" y="120000"/>
                    <a:pt x="120000" y="102105"/>
                    <a:pt x="120000" y="77894"/>
                  </a:cubicBezTo>
                  <a:cubicBezTo>
                    <a:pt x="120000" y="0"/>
                    <a:pt x="120000" y="0"/>
                    <a:pt x="120000" y="0"/>
                  </a:cubicBezTo>
                  <a:lnTo>
                    <a:pt x="0" y="0"/>
                  </a:lnTo>
                  <a:close/>
                </a:path>
              </a:pathLst>
            </a:custGeom>
            <a:solidFill>
              <a:srgbClr val="BDC3C7">
                <a:alpha val="2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sp>
          <p:nvSpPr>
            <p:cNvPr id="342" name="Shape 342"/>
            <p:cNvSpPr/>
            <p:nvPr/>
          </p:nvSpPr>
          <p:spPr>
            <a:xfrm>
              <a:off x="8121082" y="4445676"/>
              <a:ext cx="4424175" cy="949514"/>
            </a:xfrm>
            <a:custGeom>
              <a:pathLst>
                <a:path extrusionOk="0" h="120000" w="120000">
                  <a:moveTo>
                    <a:pt x="104494" y="0"/>
                  </a:moveTo>
                  <a:lnTo>
                    <a:pt x="0" y="0"/>
                  </a:lnTo>
                  <a:lnTo>
                    <a:pt x="15616" y="60000"/>
                  </a:lnTo>
                  <a:lnTo>
                    <a:pt x="0" y="120000"/>
                  </a:lnTo>
                  <a:lnTo>
                    <a:pt x="104494" y="120000"/>
                  </a:lnTo>
                  <a:lnTo>
                    <a:pt x="120000" y="60000"/>
                  </a:lnTo>
                  <a:lnTo>
                    <a:pt x="104494" y="0"/>
                  </a:lnTo>
                  <a:close/>
                </a:path>
              </a:pathLst>
            </a:custGeom>
            <a:solidFill>
              <a:srgbClr val="A4A9AD">
                <a:alpha val="6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grpSp>
      <p:grpSp>
        <p:nvGrpSpPr>
          <p:cNvPr id="343" name="Shape 343"/>
          <p:cNvGrpSpPr/>
          <p:nvPr/>
        </p:nvGrpSpPr>
        <p:grpSpPr>
          <a:xfrm>
            <a:off x="7018671" y="3286174"/>
            <a:ext cx="5720931" cy="8076526"/>
            <a:chOff x="16516769" y="4445676"/>
            <a:chExt cx="4424174" cy="6245830"/>
          </a:xfrm>
        </p:grpSpPr>
        <p:sp>
          <p:nvSpPr>
            <p:cNvPr id="344" name="Shape 344"/>
            <p:cNvSpPr/>
            <p:nvPr/>
          </p:nvSpPr>
          <p:spPr>
            <a:xfrm>
              <a:off x="16535194" y="5394009"/>
              <a:ext cx="3852427" cy="5297497"/>
            </a:xfrm>
            <a:custGeom>
              <a:pathLst>
                <a:path extrusionOk="0" h="120000" w="120000">
                  <a:moveTo>
                    <a:pt x="0" y="0"/>
                  </a:moveTo>
                  <a:cubicBezTo>
                    <a:pt x="0" y="77894"/>
                    <a:pt x="0" y="77894"/>
                    <a:pt x="0" y="77894"/>
                  </a:cubicBezTo>
                  <a:cubicBezTo>
                    <a:pt x="0" y="102105"/>
                    <a:pt x="26827" y="120000"/>
                    <a:pt x="60000" y="120000"/>
                  </a:cubicBezTo>
                  <a:cubicBezTo>
                    <a:pt x="93172" y="120000"/>
                    <a:pt x="120000" y="102105"/>
                    <a:pt x="120000" y="77894"/>
                  </a:cubicBezTo>
                  <a:cubicBezTo>
                    <a:pt x="120000" y="0"/>
                    <a:pt x="120000" y="0"/>
                    <a:pt x="120000" y="0"/>
                  </a:cubicBezTo>
                  <a:lnTo>
                    <a:pt x="0" y="0"/>
                  </a:lnTo>
                  <a:close/>
                </a:path>
              </a:pathLst>
            </a:custGeom>
            <a:solidFill>
              <a:srgbClr val="BDC3C7">
                <a:alpha val="2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sp>
          <p:nvSpPr>
            <p:cNvPr id="345" name="Shape 345"/>
            <p:cNvSpPr/>
            <p:nvPr/>
          </p:nvSpPr>
          <p:spPr>
            <a:xfrm>
              <a:off x="16516769" y="4445676"/>
              <a:ext cx="4424174" cy="949514"/>
            </a:xfrm>
            <a:custGeom>
              <a:pathLst>
                <a:path extrusionOk="0" h="120000" w="120000">
                  <a:moveTo>
                    <a:pt x="104494" y="0"/>
                  </a:moveTo>
                  <a:lnTo>
                    <a:pt x="0" y="0"/>
                  </a:lnTo>
                  <a:lnTo>
                    <a:pt x="15616" y="60000"/>
                  </a:lnTo>
                  <a:lnTo>
                    <a:pt x="0" y="120000"/>
                  </a:lnTo>
                  <a:lnTo>
                    <a:pt x="104494" y="120000"/>
                  </a:lnTo>
                  <a:lnTo>
                    <a:pt x="120000" y="60000"/>
                  </a:lnTo>
                  <a:lnTo>
                    <a:pt x="104494" y="0"/>
                  </a:lnTo>
                  <a:close/>
                </a:path>
              </a:pathLst>
            </a:custGeom>
            <a:solidFill>
              <a:srgbClr val="A4A9AD">
                <a:alpha val="6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sz="5600">
                <a:latin typeface="Arial"/>
                <a:ea typeface="Arial"/>
                <a:cs typeface="Arial"/>
                <a:sym typeface="Arial"/>
              </a:endParaRPr>
            </a:p>
          </p:txBody>
        </p:sp>
      </p:grpSp>
      <p:grpSp>
        <p:nvGrpSpPr>
          <p:cNvPr id="346" name="Shape 346"/>
          <p:cNvGrpSpPr/>
          <p:nvPr/>
        </p:nvGrpSpPr>
        <p:grpSpPr>
          <a:xfrm>
            <a:off x="12372370" y="3287973"/>
            <a:ext cx="5720932" cy="8078053"/>
            <a:chOff x="12322934" y="4445676"/>
            <a:chExt cx="4424175" cy="6247010"/>
          </a:xfrm>
        </p:grpSpPr>
        <p:sp>
          <p:nvSpPr>
            <p:cNvPr id="347" name="Shape 347"/>
            <p:cNvSpPr/>
            <p:nvPr/>
          </p:nvSpPr>
          <p:spPr>
            <a:xfrm>
              <a:off x="12322934" y="5395189"/>
              <a:ext cx="3852428" cy="5297497"/>
            </a:xfrm>
            <a:custGeom>
              <a:pathLst>
                <a:path extrusionOk="0" h="120000" w="120000">
                  <a:moveTo>
                    <a:pt x="0" y="0"/>
                  </a:moveTo>
                  <a:cubicBezTo>
                    <a:pt x="0" y="77894"/>
                    <a:pt x="0" y="77894"/>
                    <a:pt x="0" y="77894"/>
                  </a:cubicBezTo>
                  <a:cubicBezTo>
                    <a:pt x="0" y="102105"/>
                    <a:pt x="26827" y="120000"/>
                    <a:pt x="60000" y="120000"/>
                  </a:cubicBezTo>
                  <a:cubicBezTo>
                    <a:pt x="93172" y="120000"/>
                    <a:pt x="120000" y="102105"/>
                    <a:pt x="120000" y="77894"/>
                  </a:cubicBezTo>
                  <a:cubicBezTo>
                    <a:pt x="120000" y="0"/>
                    <a:pt x="120000" y="0"/>
                    <a:pt x="120000" y="0"/>
                  </a:cubicBezTo>
                  <a:lnTo>
                    <a:pt x="0" y="0"/>
                  </a:lnTo>
                  <a:close/>
                </a:path>
              </a:pathLst>
            </a:custGeom>
            <a:solidFill>
              <a:srgbClr val="BDC3C7">
                <a:alpha val="2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b="1" sz="5600">
                <a:latin typeface="Arial"/>
                <a:ea typeface="Arial"/>
                <a:cs typeface="Arial"/>
                <a:sym typeface="Arial"/>
              </a:endParaRPr>
            </a:p>
          </p:txBody>
        </p:sp>
        <p:sp>
          <p:nvSpPr>
            <p:cNvPr id="348" name="Shape 348"/>
            <p:cNvSpPr/>
            <p:nvPr/>
          </p:nvSpPr>
          <p:spPr>
            <a:xfrm>
              <a:off x="12322934" y="4445676"/>
              <a:ext cx="4424175" cy="949514"/>
            </a:xfrm>
            <a:custGeom>
              <a:pathLst>
                <a:path extrusionOk="0" h="120000" w="120000">
                  <a:moveTo>
                    <a:pt x="104494" y="0"/>
                  </a:moveTo>
                  <a:lnTo>
                    <a:pt x="0" y="0"/>
                  </a:lnTo>
                  <a:lnTo>
                    <a:pt x="15616" y="60000"/>
                  </a:lnTo>
                  <a:lnTo>
                    <a:pt x="0" y="120000"/>
                  </a:lnTo>
                  <a:lnTo>
                    <a:pt x="104494" y="120000"/>
                  </a:lnTo>
                  <a:lnTo>
                    <a:pt x="120000" y="60000"/>
                  </a:lnTo>
                  <a:lnTo>
                    <a:pt x="104494" y="0"/>
                  </a:lnTo>
                  <a:close/>
                </a:path>
              </a:pathLst>
            </a:custGeom>
            <a:solidFill>
              <a:srgbClr val="A4A9AD">
                <a:alpha val="69803"/>
              </a:srgbClr>
            </a:solidFill>
            <a:ln>
              <a:noFill/>
            </a:ln>
          </p:spPr>
          <p:txBody>
            <a:bodyPr anchorCtr="0" anchor="ctr" bIns="0" lIns="0" spcFirstLastPara="1" rIns="0" wrap="square" tIns="0">
              <a:noAutofit/>
            </a:bodyPr>
            <a:lstStyle/>
            <a:p>
              <a:pPr indent="-2539" lvl="0" marL="40639" marR="40639" rtl="0" algn="l">
                <a:spcBef>
                  <a:spcPts val="0"/>
                </a:spcBef>
                <a:spcAft>
                  <a:spcPts val="0"/>
                </a:spcAft>
                <a:buNone/>
              </a:pPr>
              <a:r>
                <a:t/>
              </a:r>
              <a:endParaRPr b="1" sz="5600">
                <a:latin typeface="Arial"/>
                <a:ea typeface="Arial"/>
                <a:cs typeface="Arial"/>
                <a:sym typeface="Arial"/>
              </a:endParaRPr>
            </a:p>
          </p:txBody>
        </p:sp>
      </p:grpSp>
      <p:sp>
        <p:nvSpPr>
          <p:cNvPr id="349" name="Shape 349"/>
          <p:cNvSpPr/>
          <p:nvPr/>
        </p:nvSpPr>
        <p:spPr>
          <a:xfrm>
            <a:off x="1236464" y="764877"/>
            <a:ext cx="6631624"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Our first training algorithm</a:t>
            </a:r>
            <a:endParaRPr b="1" sz="4000">
              <a:solidFill>
                <a:srgbClr val="FFFFFF"/>
              </a:solidFill>
              <a:latin typeface="Open Sans"/>
              <a:ea typeface="Open Sans"/>
              <a:cs typeface="Open Sans"/>
              <a:sym typeface="Open Sans"/>
            </a:endParaRPr>
          </a:p>
        </p:txBody>
      </p:sp>
      <p:sp>
        <p:nvSpPr>
          <p:cNvPr id="350" name="Shape 350"/>
          <p:cNvSpPr/>
          <p:nvPr/>
        </p:nvSpPr>
        <p:spPr>
          <a:xfrm>
            <a:off x="2554954" y="3457742"/>
            <a:ext cx="3992771" cy="897609"/>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hu-HU" sz="4000">
                <a:solidFill>
                  <a:srgbClr val="FFFFFF"/>
                </a:solidFill>
                <a:latin typeface="Open Sans"/>
                <a:ea typeface="Open Sans"/>
                <a:cs typeface="Open Sans"/>
                <a:sym typeface="Open Sans"/>
              </a:rPr>
              <a:t>Create network</a:t>
            </a:r>
            <a:endParaRPr b="1" sz="4000">
              <a:solidFill>
                <a:srgbClr val="FFFFFF"/>
              </a:solidFill>
              <a:latin typeface="Open Sans"/>
              <a:ea typeface="Open Sans"/>
              <a:cs typeface="Open Sans"/>
              <a:sym typeface="Open Sans"/>
            </a:endParaRPr>
          </a:p>
        </p:txBody>
      </p:sp>
      <p:sp>
        <p:nvSpPr>
          <p:cNvPr id="351" name="Shape 351"/>
          <p:cNvSpPr/>
          <p:nvPr/>
        </p:nvSpPr>
        <p:spPr>
          <a:xfrm>
            <a:off x="18300413" y="3448466"/>
            <a:ext cx="3992771" cy="897609"/>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hu-HU" sz="4000">
                <a:solidFill>
                  <a:srgbClr val="FFFFFF"/>
                </a:solidFill>
                <a:latin typeface="Open Sans"/>
                <a:ea typeface="Open Sans"/>
                <a:cs typeface="Open Sans"/>
                <a:sym typeface="Open Sans"/>
              </a:rPr>
              <a:t>Evaluate</a:t>
            </a:r>
            <a:endParaRPr b="1" sz="4000">
              <a:solidFill>
                <a:srgbClr val="FFFFFF"/>
              </a:solidFill>
              <a:latin typeface="Open Sans"/>
              <a:ea typeface="Open Sans"/>
              <a:cs typeface="Open Sans"/>
              <a:sym typeface="Open Sans"/>
            </a:endParaRPr>
          </a:p>
        </p:txBody>
      </p:sp>
      <p:sp>
        <p:nvSpPr>
          <p:cNvPr id="352" name="Shape 352"/>
          <p:cNvSpPr/>
          <p:nvPr/>
        </p:nvSpPr>
        <p:spPr>
          <a:xfrm>
            <a:off x="7623819" y="3448467"/>
            <a:ext cx="4217139" cy="897609"/>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hu-HU" sz="4000">
                <a:solidFill>
                  <a:srgbClr val="FFFFFF"/>
                </a:solidFill>
                <a:latin typeface="Open Sans"/>
                <a:ea typeface="Open Sans"/>
                <a:cs typeface="Open Sans"/>
                <a:sym typeface="Open Sans"/>
              </a:rPr>
              <a:t>Add new layers</a:t>
            </a:r>
            <a:endParaRPr b="1" sz="4000">
              <a:solidFill>
                <a:srgbClr val="FFFFFF"/>
              </a:solidFill>
              <a:latin typeface="Open Sans"/>
              <a:ea typeface="Open Sans"/>
              <a:cs typeface="Open Sans"/>
              <a:sym typeface="Open Sans"/>
            </a:endParaRPr>
          </a:p>
        </p:txBody>
      </p:sp>
      <p:sp>
        <p:nvSpPr>
          <p:cNvPr id="353" name="Shape 353"/>
          <p:cNvSpPr/>
          <p:nvPr/>
        </p:nvSpPr>
        <p:spPr>
          <a:xfrm>
            <a:off x="1923422" y="6630607"/>
            <a:ext cx="4495796" cy="1764586"/>
          </a:xfrm>
          <a:prstGeom prst="rect">
            <a:avLst/>
          </a:prstGeom>
          <a:noFill/>
          <a:ln>
            <a:noFill/>
          </a:ln>
        </p:spPr>
        <p:txBody>
          <a:bodyPr anchorCtr="0" anchor="ctr" bIns="50800" lIns="50800" spcFirstLastPara="1" rIns="50800" wrap="square" tIns="50800">
            <a:noAutofit/>
          </a:bodyPr>
          <a:lstStyle/>
          <a:p>
            <a:pPr indent="342900" lvl="1" marL="457200" marR="0" rtl="0" algn="ctr">
              <a:spcBef>
                <a:spcPts val="0"/>
              </a:spcBef>
              <a:spcAft>
                <a:spcPts val="0"/>
              </a:spcAft>
              <a:buNone/>
            </a:pPr>
            <a:r>
              <a:rPr b="0" i="0" lang="hu-HU" sz="3600" u="none" cap="none" strike="noStrike">
                <a:solidFill>
                  <a:schemeClr val="lt1"/>
                </a:solidFill>
                <a:latin typeface="Open Sans"/>
                <a:ea typeface="Open Sans"/>
                <a:cs typeface="Open Sans"/>
                <a:sym typeface="Open Sans"/>
              </a:rPr>
              <a:t>Creating a DAGNN network and load the pre-trained models</a:t>
            </a:r>
            <a:endParaRPr b="0" i="0" sz="3600" u="none" cap="none" strike="noStrike">
              <a:solidFill>
                <a:schemeClr val="lt1"/>
              </a:solidFill>
              <a:latin typeface="Open Sans"/>
              <a:ea typeface="Open Sans"/>
              <a:cs typeface="Open Sans"/>
              <a:sym typeface="Open Sans"/>
            </a:endParaRPr>
          </a:p>
        </p:txBody>
      </p:sp>
      <p:sp>
        <p:nvSpPr>
          <p:cNvPr id="354" name="Shape 354"/>
          <p:cNvSpPr/>
          <p:nvPr/>
        </p:nvSpPr>
        <p:spPr>
          <a:xfrm>
            <a:off x="7526515" y="6089395"/>
            <a:ext cx="3990658" cy="2872581"/>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3600">
                <a:solidFill>
                  <a:schemeClr val="lt1"/>
                </a:solidFill>
                <a:latin typeface="Open Sans"/>
                <a:ea typeface="Open Sans"/>
                <a:cs typeface="Open Sans"/>
                <a:sym typeface="Open Sans"/>
              </a:rPr>
              <a:t>Fully connected, batch normalization, activation and loss layers</a:t>
            </a:r>
            <a:endParaRPr sz="3600">
              <a:solidFill>
                <a:schemeClr val="lt1"/>
              </a:solidFill>
              <a:latin typeface="Open Sans"/>
              <a:ea typeface="Open Sans"/>
              <a:cs typeface="Open Sans"/>
              <a:sym typeface="Open Sans"/>
            </a:endParaRPr>
          </a:p>
        </p:txBody>
      </p:sp>
      <p:sp>
        <p:nvSpPr>
          <p:cNvPr id="355" name="Shape 355"/>
          <p:cNvSpPr/>
          <p:nvPr/>
        </p:nvSpPr>
        <p:spPr>
          <a:xfrm>
            <a:off x="12867842" y="6353609"/>
            <a:ext cx="3990658" cy="2318583"/>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3600">
                <a:solidFill>
                  <a:schemeClr val="lt1"/>
                </a:solidFill>
                <a:latin typeface="Open Sans"/>
                <a:ea typeface="Open Sans"/>
                <a:cs typeface="Open Sans"/>
                <a:sym typeface="Open Sans"/>
              </a:rPr>
              <a:t>Information including image list, ground-truths.</a:t>
            </a:r>
            <a:endParaRPr/>
          </a:p>
          <a:p>
            <a:pPr indent="0" lvl="0" marL="0" marR="0" rtl="0" algn="ctr">
              <a:spcBef>
                <a:spcPts val="0"/>
              </a:spcBef>
              <a:spcAft>
                <a:spcPts val="0"/>
              </a:spcAft>
              <a:buNone/>
            </a:pPr>
            <a:r>
              <a:rPr lang="hu-HU" sz="3600">
                <a:solidFill>
                  <a:schemeClr val="lt1"/>
                </a:solidFill>
                <a:latin typeface="Open Sans"/>
                <a:ea typeface="Open Sans"/>
                <a:cs typeface="Open Sans"/>
                <a:sym typeface="Open Sans"/>
              </a:rPr>
              <a:t>Shuffle frames.</a:t>
            </a:r>
            <a:endParaRPr sz="3600">
              <a:solidFill>
                <a:srgbClr val="FFFFFF"/>
              </a:solidFill>
              <a:latin typeface="Open Sans"/>
              <a:ea typeface="Open Sans"/>
              <a:cs typeface="Open Sans"/>
              <a:sym typeface="Open Sans"/>
            </a:endParaRPr>
          </a:p>
        </p:txBody>
      </p:sp>
      <p:sp>
        <p:nvSpPr>
          <p:cNvPr id="356" name="Shape 356"/>
          <p:cNvSpPr/>
          <p:nvPr/>
        </p:nvSpPr>
        <p:spPr>
          <a:xfrm>
            <a:off x="18210483" y="5522612"/>
            <a:ext cx="3990658" cy="3980577"/>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b="1" lang="hu-HU" sz="3600">
                <a:solidFill>
                  <a:schemeClr val="lt1"/>
                </a:solidFill>
                <a:latin typeface="Open Sans"/>
                <a:ea typeface="Open Sans"/>
                <a:cs typeface="Open Sans"/>
                <a:sym typeface="Open Sans"/>
              </a:rPr>
              <a:t>For each epoch and sequence get batches run through the network, evaluate</a:t>
            </a:r>
            <a:endParaRPr/>
          </a:p>
          <a:p>
            <a:pPr indent="0" lvl="0" marL="0" marR="0" rtl="0" algn="ctr">
              <a:spcBef>
                <a:spcPts val="0"/>
              </a:spcBef>
              <a:spcAft>
                <a:spcPts val="0"/>
              </a:spcAft>
              <a:buNone/>
            </a:pPr>
            <a:r>
              <a:rPr b="1" lang="hu-HU" sz="3600">
                <a:solidFill>
                  <a:schemeClr val="lt1"/>
                </a:solidFill>
                <a:latin typeface="Open Sans"/>
                <a:ea typeface="Open Sans"/>
                <a:cs typeface="Open Sans"/>
                <a:sym typeface="Open Sans"/>
              </a:rPr>
              <a:t>and update weights</a:t>
            </a:r>
            <a:endParaRPr b="1" sz="3600">
              <a:solidFill>
                <a:schemeClr val="lt1"/>
              </a:solidFill>
              <a:latin typeface="Open Sans"/>
              <a:ea typeface="Open Sans"/>
              <a:cs typeface="Open Sans"/>
              <a:sym typeface="Open Sans"/>
            </a:endParaRPr>
          </a:p>
        </p:txBody>
      </p:sp>
      <p:sp>
        <p:nvSpPr>
          <p:cNvPr id="357" name="Shape 357"/>
          <p:cNvSpPr/>
          <p:nvPr/>
        </p:nvSpPr>
        <p:spPr>
          <a:xfrm>
            <a:off x="22240717" y="12654538"/>
            <a:ext cx="535403" cy="471924"/>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2400">
                <a:solidFill>
                  <a:srgbClr val="FFFFFF"/>
                </a:solidFill>
                <a:latin typeface="Open Sans Light"/>
                <a:ea typeface="Open Sans Light"/>
                <a:cs typeface="Open Sans Light"/>
                <a:sym typeface="Open Sans Light"/>
              </a:rPr>
              <a:t> </a:t>
            </a:r>
            <a:fld id="{00000000-1234-1234-1234-123412341234}" type="slidenum">
              <a:rPr lang="hu-HU" sz="2400">
                <a:solidFill>
                  <a:srgbClr val="FFFFFF"/>
                </a:solidFill>
                <a:latin typeface="Open Sans Light"/>
                <a:ea typeface="Open Sans Light"/>
                <a:cs typeface="Open Sans Light"/>
                <a:sym typeface="Open Sans Light"/>
              </a:rPr>
              <a:t>‹#›</a:t>
            </a:fld>
            <a:endParaRPr sz="2400">
              <a:solidFill>
                <a:srgbClr val="FFFFFF"/>
              </a:solidFill>
              <a:latin typeface="Open Sans Light"/>
              <a:ea typeface="Open Sans Light"/>
              <a:cs typeface="Open Sans Light"/>
              <a:sym typeface="Open Sans Light"/>
            </a:endParaRPr>
          </a:p>
        </p:txBody>
      </p:sp>
      <p:sp>
        <p:nvSpPr>
          <p:cNvPr id="358" name="Shape 358"/>
          <p:cNvSpPr/>
          <p:nvPr/>
        </p:nvSpPr>
        <p:spPr>
          <a:xfrm>
            <a:off x="13106835" y="3418655"/>
            <a:ext cx="3992771" cy="897609"/>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hu-HU" sz="4000">
                <a:solidFill>
                  <a:srgbClr val="FFFFFF"/>
                </a:solidFill>
                <a:latin typeface="Open Sans"/>
                <a:ea typeface="Open Sans"/>
                <a:cs typeface="Open Sans"/>
                <a:sym typeface="Open Sans"/>
              </a:rPr>
              <a:t>Load Sequences</a:t>
            </a:r>
            <a:endParaRPr b="1" sz="4000">
              <a:solidFill>
                <a:srgbClr val="FFFFFF"/>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p:nvPr/>
        </p:nvSpPr>
        <p:spPr>
          <a:xfrm>
            <a:off x="1236464" y="764877"/>
            <a:ext cx="6747040"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Our first tracking algorithm</a:t>
            </a:r>
            <a:endParaRPr b="1" sz="4000">
              <a:solidFill>
                <a:srgbClr val="FFFFFF"/>
              </a:solidFill>
              <a:latin typeface="Open Sans"/>
              <a:ea typeface="Open Sans"/>
              <a:cs typeface="Open Sans"/>
              <a:sym typeface="Open Sans"/>
            </a:endParaRPr>
          </a:p>
        </p:txBody>
      </p:sp>
      <p:sp>
        <p:nvSpPr>
          <p:cNvPr id="364" name="Shape 364"/>
          <p:cNvSpPr/>
          <p:nvPr/>
        </p:nvSpPr>
        <p:spPr>
          <a:xfrm>
            <a:off x="723899" y="3657273"/>
            <a:ext cx="9791701" cy="45243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hu-HU" sz="3600">
                <a:solidFill>
                  <a:schemeClr val="lt1"/>
                </a:solidFill>
                <a:latin typeface="Arial"/>
                <a:ea typeface="Arial"/>
                <a:cs typeface="Arial"/>
                <a:sym typeface="Arial"/>
              </a:rPr>
              <a:t>Load the trained model.</a:t>
            </a:r>
            <a:endParaRPr/>
          </a:p>
          <a:p>
            <a:pPr indent="0" lvl="0" marL="0" marR="0" rtl="0" algn="l">
              <a:spcBef>
                <a:spcPts val="0"/>
              </a:spcBef>
              <a:spcAft>
                <a:spcPts val="0"/>
              </a:spcAft>
              <a:buNone/>
            </a:pPr>
            <a:r>
              <a:t/>
            </a:r>
            <a:endParaRPr sz="3600">
              <a:solidFill>
                <a:schemeClr val="lt1"/>
              </a:solidFill>
              <a:latin typeface="Arial"/>
              <a:ea typeface="Arial"/>
              <a:cs typeface="Arial"/>
              <a:sym typeface="Arial"/>
            </a:endParaRPr>
          </a:p>
          <a:p>
            <a:pPr indent="0" lvl="0" marL="0" marR="0" rtl="0" algn="l">
              <a:spcBef>
                <a:spcPts val="0"/>
              </a:spcBef>
              <a:spcAft>
                <a:spcPts val="0"/>
              </a:spcAft>
              <a:buNone/>
            </a:pPr>
            <a:r>
              <a:rPr lang="hu-HU" sz="3600">
                <a:solidFill>
                  <a:schemeClr val="lt1"/>
                </a:solidFill>
                <a:latin typeface="Arial"/>
                <a:ea typeface="Arial"/>
                <a:cs typeface="Arial"/>
                <a:sym typeface="Arial"/>
              </a:rPr>
              <a:t>Input = 256 samples around target from the previous frame.</a:t>
            </a:r>
            <a:endParaRPr/>
          </a:p>
          <a:p>
            <a:pPr indent="0" lvl="0" marL="0" marR="0" rtl="0" algn="l">
              <a:spcBef>
                <a:spcPts val="0"/>
              </a:spcBef>
              <a:spcAft>
                <a:spcPts val="0"/>
              </a:spcAft>
              <a:buNone/>
            </a:pPr>
            <a:r>
              <a:t/>
            </a:r>
            <a:endParaRPr sz="3600">
              <a:solidFill>
                <a:schemeClr val="lt1"/>
              </a:solidFill>
              <a:latin typeface="Arial"/>
              <a:ea typeface="Arial"/>
              <a:cs typeface="Arial"/>
              <a:sym typeface="Arial"/>
            </a:endParaRPr>
          </a:p>
          <a:p>
            <a:pPr indent="0" lvl="0" marL="0" marR="0" rtl="0" algn="l">
              <a:spcBef>
                <a:spcPts val="0"/>
              </a:spcBef>
              <a:spcAft>
                <a:spcPts val="0"/>
              </a:spcAft>
              <a:buNone/>
            </a:pPr>
            <a:r>
              <a:rPr lang="hu-HU" sz="3600">
                <a:solidFill>
                  <a:schemeClr val="lt1"/>
                </a:solidFill>
                <a:latin typeface="Arial"/>
                <a:ea typeface="Arial"/>
                <a:cs typeface="Arial"/>
                <a:sym typeface="Arial"/>
              </a:rPr>
              <a:t>For each frame in the sequence get 256 scores from the end of the network, sort the scores, get the mean of the top 5 samples.</a:t>
            </a:r>
            <a:endParaRPr sz="3600">
              <a:solidFill>
                <a:schemeClr val="lt1"/>
              </a:solidFill>
              <a:latin typeface="Arial"/>
              <a:ea typeface="Arial"/>
              <a:cs typeface="Arial"/>
              <a:sym typeface="Arial"/>
            </a:endParaRPr>
          </a:p>
        </p:txBody>
      </p:sp>
      <p:pic>
        <p:nvPicPr>
          <p:cNvPr id="365" name="Shape 365"/>
          <p:cNvPicPr preferRelativeResize="0"/>
          <p:nvPr/>
        </p:nvPicPr>
        <p:blipFill rotWithShape="1">
          <a:blip r:embed="rId3">
            <a:alphaModFix/>
          </a:blip>
          <a:srcRect b="0" l="0" r="0" t="0"/>
          <a:stretch/>
        </p:blipFill>
        <p:spPr>
          <a:xfrm>
            <a:off x="10868025" y="3657273"/>
            <a:ext cx="13159740" cy="7477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p:nvPr/>
        </p:nvSpPr>
        <p:spPr>
          <a:xfrm>
            <a:off x="1236464" y="764877"/>
            <a:ext cx="7569380"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Our second tracking algorithm</a:t>
            </a:r>
            <a:endParaRPr b="1" sz="4000">
              <a:solidFill>
                <a:srgbClr val="FFFFFF"/>
              </a:solidFill>
              <a:latin typeface="Open Sans"/>
              <a:ea typeface="Open Sans"/>
              <a:cs typeface="Open Sans"/>
              <a:sym typeface="Open Sans"/>
            </a:endParaRPr>
          </a:p>
        </p:txBody>
      </p:sp>
      <p:sp>
        <p:nvSpPr>
          <p:cNvPr id="371" name="Shape 371"/>
          <p:cNvSpPr/>
          <p:nvPr/>
        </p:nvSpPr>
        <p:spPr>
          <a:xfrm>
            <a:off x="723899" y="3657273"/>
            <a:ext cx="9791701" cy="729430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hu-HU" sz="3600">
                <a:solidFill>
                  <a:schemeClr val="lt1"/>
                </a:solidFill>
                <a:latin typeface="Arial"/>
                <a:ea typeface="Arial"/>
                <a:cs typeface="Arial"/>
                <a:sym typeface="Arial"/>
              </a:rPr>
              <a:t>Bounding Box Regression</a:t>
            </a:r>
            <a:endParaRPr/>
          </a:p>
          <a:p>
            <a:pPr indent="0" lvl="0" marL="0" marR="0" rtl="0" algn="l">
              <a:spcBef>
                <a:spcPts val="0"/>
              </a:spcBef>
              <a:spcAft>
                <a:spcPts val="0"/>
              </a:spcAft>
              <a:buNone/>
            </a:pPr>
            <a:r>
              <a:t/>
            </a:r>
            <a:endParaRPr sz="3600">
              <a:solidFill>
                <a:schemeClr val="lt1"/>
              </a:solidFill>
              <a:latin typeface="Arial"/>
              <a:ea typeface="Arial"/>
              <a:cs typeface="Arial"/>
              <a:sym typeface="Arial"/>
            </a:endParaRPr>
          </a:p>
          <a:p>
            <a:pPr indent="0" lvl="0" marL="0" marR="0" rtl="0" algn="l">
              <a:spcBef>
                <a:spcPts val="0"/>
              </a:spcBef>
              <a:spcAft>
                <a:spcPts val="0"/>
              </a:spcAft>
              <a:buNone/>
            </a:pPr>
            <a:r>
              <a:rPr lang="hu-HU" sz="3600">
                <a:solidFill>
                  <a:schemeClr val="lt1"/>
                </a:solidFill>
                <a:latin typeface="Arial"/>
                <a:ea typeface="Arial"/>
                <a:cs typeface="Arial"/>
                <a:sym typeface="Arial"/>
              </a:rPr>
              <a:t>	Network model is the same!</a:t>
            </a:r>
            <a:endParaRPr sz="3600">
              <a:solidFill>
                <a:schemeClr val="lt1"/>
              </a:solidFill>
              <a:latin typeface="Arial"/>
              <a:ea typeface="Arial"/>
              <a:cs typeface="Arial"/>
              <a:sym typeface="Arial"/>
            </a:endParaRPr>
          </a:p>
          <a:p>
            <a:pPr indent="0" lvl="0" marL="0" marR="0" rtl="0" algn="l">
              <a:spcBef>
                <a:spcPts val="0"/>
              </a:spcBef>
              <a:spcAft>
                <a:spcPts val="0"/>
              </a:spcAft>
              <a:buNone/>
            </a:pPr>
            <a:r>
              <a:t/>
            </a:r>
            <a:endParaRPr sz="3600">
              <a:solidFill>
                <a:schemeClr val="lt1"/>
              </a:solidFill>
              <a:latin typeface="Arial"/>
              <a:ea typeface="Arial"/>
              <a:cs typeface="Arial"/>
              <a:sym typeface="Arial"/>
            </a:endParaRPr>
          </a:p>
          <a:p>
            <a:pPr indent="0" lvl="0" marL="0" marR="0" rtl="0" algn="l">
              <a:spcBef>
                <a:spcPts val="0"/>
              </a:spcBef>
              <a:spcAft>
                <a:spcPts val="0"/>
              </a:spcAft>
              <a:buNone/>
            </a:pPr>
            <a:r>
              <a:rPr b="1" lang="hu-HU" sz="3600">
                <a:solidFill>
                  <a:schemeClr val="lt1"/>
                </a:solidFill>
                <a:latin typeface="Arial"/>
                <a:ea typeface="Arial"/>
                <a:cs typeface="Arial"/>
                <a:sym typeface="Arial"/>
              </a:rPr>
              <a:t>Tracking Algorithm:</a:t>
            </a:r>
            <a:endParaRPr/>
          </a:p>
          <a:p>
            <a:pPr indent="0" lvl="0" marL="0" marR="0" rtl="0" algn="l">
              <a:spcBef>
                <a:spcPts val="0"/>
              </a:spcBef>
              <a:spcAft>
                <a:spcPts val="0"/>
              </a:spcAft>
              <a:buNone/>
            </a:pPr>
            <a:r>
              <a:t/>
            </a:r>
            <a:endParaRPr sz="3600">
              <a:solidFill>
                <a:schemeClr val="lt1"/>
              </a:solidFill>
              <a:latin typeface="Arial"/>
              <a:ea typeface="Arial"/>
              <a:cs typeface="Arial"/>
              <a:sym typeface="Arial"/>
            </a:endParaRPr>
          </a:p>
          <a:p>
            <a:pPr indent="0" lvl="0" marL="0" marR="0" rtl="0" algn="l">
              <a:spcBef>
                <a:spcPts val="0"/>
              </a:spcBef>
              <a:spcAft>
                <a:spcPts val="0"/>
              </a:spcAft>
              <a:buNone/>
            </a:pPr>
            <a:r>
              <a:rPr lang="hu-HU" sz="3600">
                <a:solidFill>
                  <a:schemeClr val="lt1"/>
                </a:solidFill>
                <a:latin typeface="Arial"/>
                <a:ea typeface="Arial"/>
                <a:cs typeface="Arial"/>
                <a:sym typeface="Arial"/>
              </a:rPr>
              <a:t>	Train bounding box regression model on 	first frame (linear regression model)</a:t>
            </a:r>
            <a:endParaRPr/>
          </a:p>
          <a:p>
            <a:pPr indent="0" lvl="0" marL="0" marR="0" rtl="0" algn="l">
              <a:spcBef>
                <a:spcPts val="0"/>
              </a:spcBef>
              <a:spcAft>
                <a:spcPts val="0"/>
              </a:spcAft>
              <a:buNone/>
            </a:pPr>
            <a:r>
              <a:rPr lang="hu-HU" sz="3600">
                <a:solidFill>
                  <a:schemeClr val="lt1"/>
                </a:solidFill>
                <a:latin typeface="Arial"/>
                <a:ea typeface="Arial"/>
                <a:cs typeface="Arial"/>
                <a:sym typeface="Arial"/>
              </a:rPr>
              <a:t>	</a:t>
            </a:r>
            <a:endParaRPr sz="3600">
              <a:solidFill>
                <a:schemeClr val="lt1"/>
              </a:solidFill>
              <a:latin typeface="Arial"/>
              <a:ea typeface="Arial"/>
              <a:cs typeface="Arial"/>
              <a:sym typeface="Arial"/>
            </a:endParaRPr>
          </a:p>
          <a:p>
            <a:pPr indent="342900" lvl="1" marL="457200" marR="0" rtl="0" algn="l">
              <a:spcBef>
                <a:spcPts val="0"/>
              </a:spcBef>
              <a:spcAft>
                <a:spcPts val="0"/>
              </a:spcAft>
              <a:buNone/>
            </a:pPr>
            <a:r>
              <a:rPr b="0" i="0" lang="hu-HU" sz="3600" u="none" cap="none" strike="noStrike">
                <a:solidFill>
                  <a:schemeClr val="lt1"/>
                </a:solidFill>
                <a:latin typeface="Arial"/>
                <a:ea typeface="Arial"/>
                <a:cs typeface="Arial"/>
                <a:sym typeface="Arial"/>
              </a:rPr>
              <a:t>	Continue the same process as first tracker 	but 	in the end when a target is found 	adjust the bounding box using the 	regression model.</a:t>
            </a:r>
            <a:endParaRPr/>
          </a:p>
        </p:txBody>
      </p:sp>
      <p:pic>
        <p:nvPicPr>
          <p:cNvPr id="372" name="Shape 372"/>
          <p:cNvPicPr preferRelativeResize="0"/>
          <p:nvPr/>
        </p:nvPicPr>
        <p:blipFill rotWithShape="1">
          <a:blip r:embed="rId3">
            <a:alphaModFix/>
          </a:blip>
          <a:srcRect b="0" l="0" r="0" t="0"/>
          <a:stretch/>
        </p:blipFill>
        <p:spPr>
          <a:xfrm>
            <a:off x="10753724" y="3494424"/>
            <a:ext cx="13124589" cy="745715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p:nvPr/>
        </p:nvSpPr>
        <p:spPr>
          <a:xfrm>
            <a:off x="1236464" y="764877"/>
            <a:ext cx="6915355"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Our third tracking algorithm</a:t>
            </a:r>
            <a:endParaRPr b="1" sz="4000">
              <a:solidFill>
                <a:srgbClr val="FFFFFF"/>
              </a:solidFill>
              <a:latin typeface="Open Sans"/>
              <a:ea typeface="Open Sans"/>
              <a:cs typeface="Open Sans"/>
              <a:sym typeface="Open Sans"/>
            </a:endParaRPr>
          </a:p>
        </p:txBody>
      </p:sp>
      <p:sp>
        <p:nvSpPr>
          <p:cNvPr id="378" name="Shape 378"/>
          <p:cNvSpPr/>
          <p:nvPr/>
        </p:nvSpPr>
        <p:spPr>
          <a:xfrm>
            <a:off x="723899" y="3618548"/>
            <a:ext cx="9791701" cy="784830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hu-HU" sz="3600">
                <a:solidFill>
                  <a:schemeClr val="lt1"/>
                </a:solidFill>
                <a:latin typeface="Arial"/>
                <a:ea typeface="Arial"/>
                <a:cs typeface="Arial"/>
                <a:sym typeface="Arial"/>
              </a:rPr>
              <a:t>Bounding Box Regression </a:t>
            </a:r>
            <a:endParaRPr/>
          </a:p>
          <a:p>
            <a:pPr indent="0" lvl="0" marL="0" marR="0" rtl="0" algn="l">
              <a:spcBef>
                <a:spcPts val="0"/>
              </a:spcBef>
              <a:spcAft>
                <a:spcPts val="0"/>
              </a:spcAft>
              <a:buNone/>
            </a:pPr>
            <a:r>
              <a:rPr b="1" lang="hu-HU" sz="3600">
                <a:solidFill>
                  <a:schemeClr val="lt1"/>
                </a:solidFill>
                <a:latin typeface="Arial"/>
                <a:ea typeface="Arial"/>
                <a:cs typeface="Arial"/>
                <a:sym typeface="Arial"/>
              </a:rPr>
              <a:t>+ Online Updates</a:t>
            </a:r>
            <a:endParaRPr b="1" sz="3600">
              <a:solidFill>
                <a:schemeClr val="lt1"/>
              </a:solidFill>
              <a:latin typeface="Arial"/>
              <a:ea typeface="Arial"/>
              <a:cs typeface="Arial"/>
              <a:sym typeface="Arial"/>
            </a:endParaRPr>
          </a:p>
          <a:p>
            <a:pPr indent="0" lvl="0" marL="0" marR="0" rtl="0" algn="l">
              <a:spcBef>
                <a:spcPts val="0"/>
              </a:spcBef>
              <a:spcAft>
                <a:spcPts val="0"/>
              </a:spcAft>
              <a:buNone/>
            </a:pPr>
            <a:r>
              <a:t/>
            </a:r>
            <a:endParaRPr sz="3600">
              <a:solidFill>
                <a:schemeClr val="lt1"/>
              </a:solidFill>
              <a:latin typeface="Arial"/>
              <a:ea typeface="Arial"/>
              <a:cs typeface="Arial"/>
              <a:sym typeface="Arial"/>
            </a:endParaRPr>
          </a:p>
          <a:p>
            <a:pPr indent="0" lvl="0" marL="0" marR="0" rtl="0" algn="l">
              <a:spcBef>
                <a:spcPts val="0"/>
              </a:spcBef>
              <a:spcAft>
                <a:spcPts val="0"/>
              </a:spcAft>
              <a:buNone/>
            </a:pPr>
            <a:r>
              <a:rPr lang="hu-HU" sz="3600">
                <a:solidFill>
                  <a:schemeClr val="lt1"/>
                </a:solidFill>
                <a:latin typeface="Arial"/>
                <a:ea typeface="Arial"/>
                <a:cs typeface="Arial"/>
                <a:sym typeface="Arial"/>
              </a:rPr>
              <a:t>	Network model is the same!</a:t>
            </a:r>
            <a:endParaRPr sz="3600">
              <a:solidFill>
                <a:schemeClr val="lt1"/>
              </a:solidFill>
              <a:latin typeface="Arial"/>
              <a:ea typeface="Arial"/>
              <a:cs typeface="Arial"/>
              <a:sym typeface="Arial"/>
            </a:endParaRPr>
          </a:p>
          <a:p>
            <a:pPr indent="0" lvl="0" marL="0" marR="0" rtl="0" algn="l">
              <a:spcBef>
                <a:spcPts val="0"/>
              </a:spcBef>
              <a:spcAft>
                <a:spcPts val="0"/>
              </a:spcAft>
              <a:buNone/>
            </a:pPr>
            <a:r>
              <a:t/>
            </a:r>
            <a:endParaRPr sz="3600">
              <a:solidFill>
                <a:schemeClr val="lt1"/>
              </a:solidFill>
              <a:latin typeface="Arial"/>
              <a:ea typeface="Arial"/>
              <a:cs typeface="Arial"/>
              <a:sym typeface="Arial"/>
            </a:endParaRPr>
          </a:p>
          <a:p>
            <a:pPr indent="0" lvl="0" marL="0" marR="0" rtl="0" algn="l">
              <a:spcBef>
                <a:spcPts val="0"/>
              </a:spcBef>
              <a:spcAft>
                <a:spcPts val="0"/>
              </a:spcAft>
              <a:buNone/>
            </a:pPr>
            <a:r>
              <a:rPr b="1" lang="hu-HU" sz="3600">
                <a:solidFill>
                  <a:schemeClr val="lt1"/>
                </a:solidFill>
                <a:latin typeface="Arial"/>
                <a:ea typeface="Arial"/>
                <a:cs typeface="Arial"/>
                <a:sym typeface="Arial"/>
              </a:rPr>
              <a:t>Tracking Algorithm:</a:t>
            </a:r>
            <a:endParaRPr/>
          </a:p>
          <a:p>
            <a:pPr indent="0" lvl="0" marL="0" marR="0" rtl="0" algn="l">
              <a:spcBef>
                <a:spcPts val="0"/>
              </a:spcBef>
              <a:spcAft>
                <a:spcPts val="0"/>
              </a:spcAft>
              <a:buNone/>
            </a:pPr>
            <a:r>
              <a:t/>
            </a:r>
            <a:endParaRPr sz="3600">
              <a:solidFill>
                <a:schemeClr val="lt1"/>
              </a:solidFill>
              <a:latin typeface="Arial"/>
              <a:ea typeface="Arial"/>
              <a:cs typeface="Arial"/>
              <a:sym typeface="Arial"/>
            </a:endParaRPr>
          </a:p>
          <a:p>
            <a:pPr indent="0" lvl="0" marL="0" marR="0" rtl="0" algn="l">
              <a:spcBef>
                <a:spcPts val="0"/>
              </a:spcBef>
              <a:spcAft>
                <a:spcPts val="0"/>
              </a:spcAft>
              <a:buNone/>
            </a:pPr>
            <a:r>
              <a:rPr lang="hu-HU" sz="3600">
                <a:solidFill>
                  <a:schemeClr val="lt1"/>
                </a:solidFill>
                <a:latin typeface="Arial"/>
                <a:ea typeface="Arial"/>
                <a:cs typeface="Arial"/>
                <a:sym typeface="Arial"/>
              </a:rPr>
              <a:t>	Generate short term (every 20) and long 	term (every 100) samples.</a:t>
            </a:r>
            <a:endParaRPr sz="3600">
              <a:solidFill>
                <a:schemeClr val="lt1"/>
              </a:solidFill>
              <a:latin typeface="Arial"/>
              <a:ea typeface="Arial"/>
              <a:cs typeface="Arial"/>
              <a:sym typeface="Arial"/>
            </a:endParaRPr>
          </a:p>
          <a:p>
            <a:pPr indent="0" lvl="0" marL="0" marR="0" rtl="0" algn="l">
              <a:spcBef>
                <a:spcPts val="0"/>
              </a:spcBef>
              <a:spcAft>
                <a:spcPts val="0"/>
              </a:spcAft>
              <a:buNone/>
            </a:pPr>
            <a:r>
              <a:t/>
            </a:r>
            <a:endParaRPr sz="3600">
              <a:solidFill>
                <a:schemeClr val="lt1"/>
              </a:solidFill>
              <a:latin typeface="Arial"/>
              <a:ea typeface="Arial"/>
              <a:cs typeface="Arial"/>
              <a:sym typeface="Arial"/>
            </a:endParaRPr>
          </a:p>
          <a:p>
            <a:pPr indent="0" lvl="0" marL="0" marR="0" rtl="0" algn="l">
              <a:spcBef>
                <a:spcPts val="0"/>
              </a:spcBef>
              <a:spcAft>
                <a:spcPts val="0"/>
              </a:spcAft>
              <a:buNone/>
            </a:pPr>
            <a:r>
              <a:rPr lang="hu-HU" sz="3600">
                <a:solidFill>
                  <a:schemeClr val="lt1"/>
                </a:solidFill>
                <a:latin typeface="Arial"/>
                <a:ea typeface="Arial"/>
                <a:cs typeface="Arial"/>
                <a:sym typeface="Arial"/>
              </a:rPr>
              <a:t>	Finetune the network every 10 frames.</a:t>
            </a:r>
            <a:endParaRPr/>
          </a:p>
          <a:p>
            <a:pPr indent="0" lvl="0" marL="0" marR="0" rtl="0" algn="l">
              <a:spcBef>
                <a:spcPts val="0"/>
              </a:spcBef>
              <a:spcAft>
                <a:spcPts val="0"/>
              </a:spcAft>
              <a:buNone/>
            </a:pPr>
            <a:r>
              <a:t/>
            </a:r>
            <a:endParaRPr sz="3600">
              <a:solidFill>
                <a:schemeClr val="lt1"/>
              </a:solidFill>
              <a:latin typeface="Arial"/>
              <a:ea typeface="Arial"/>
              <a:cs typeface="Arial"/>
              <a:sym typeface="Arial"/>
            </a:endParaRPr>
          </a:p>
          <a:p>
            <a:pPr indent="0" lvl="0" marL="0" marR="0" rtl="0" algn="l">
              <a:spcBef>
                <a:spcPts val="0"/>
              </a:spcBef>
              <a:spcAft>
                <a:spcPts val="0"/>
              </a:spcAft>
              <a:buNone/>
            </a:pPr>
            <a:r>
              <a:rPr lang="hu-HU" sz="3600">
                <a:solidFill>
                  <a:schemeClr val="lt1"/>
                </a:solidFill>
                <a:latin typeface="Arial"/>
                <a:ea typeface="Arial"/>
                <a:cs typeface="Arial"/>
                <a:sym typeface="Arial"/>
              </a:rPr>
              <a:t>	Use long term positive and short term 	negative samples.</a:t>
            </a:r>
            <a:endParaRPr/>
          </a:p>
        </p:txBody>
      </p:sp>
      <p:pic>
        <p:nvPicPr>
          <p:cNvPr id="379" name="Shape 379"/>
          <p:cNvPicPr preferRelativeResize="0"/>
          <p:nvPr/>
        </p:nvPicPr>
        <p:blipFill rotWithShape="1">
          <a:blip r:embed="rId3">
            <a:alphaModFix/>
          </a:blip>
          <a:srcRect b="0" l="0" r="0" t="0"/>
          <a:stretch/>
        </p:blipFill>
        <p:spPr>
          <a:xfrm>
            <a:off x="10725150" y="3618547"/>
            <a:ext cx="13295528" cy="755427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p:nvPr/>
        </p:nvSpPr>
        <p:spPr>
          <a:xfrm>
            <a:off x="1236464" y="764877"/>
            <a:ext cx="6931385"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What is pixel reprojection?</a:t>
            </a:r>
            <a:endParaRPr b="1" sz="4000">
              <a:solidFill>
                <a:srgbClr val="FFFFFF"/>
              </a:solidFill>
              <a:latin typeface="Open Sans"/>
              <a:ea typeface="Open Sans"/>
              <a:cs typeface="Open Sans"/>
              <a:sym typeface="Open Sans"/>
            </a:endParaRPr>
          </a:p>
        </p:txBody>
      </p:sp>
      <p:sp>
        <p:nvSpPr>
          <p:cNvPr id="385" name="Shape 385"/>
          <p:cNvSpPr/>
          <p:nvPr/>
        </p:nvSpPr>
        <p:spPr>
          <a:xfrm>
            <a:off x="22328881" y="12654538"/>
            <a:ext cx="359074" cy="471924"/>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2400">
                <a:solidFill>
                  <a:srgbClr val="FFFFFF"/>
                </a:solidFill>
                <a:latin typeface="Open Sans Light"/>
                <a:ea typeface="Open Sans Light"/>
                <a:cs typeface="Open Sans Light"/>
                <a:sym typeface="Open Sans Light"/>
              </a:rPr>
              <a:t> </a:t>
            </a:r>
            <a:fld id="{00000000-1234-1234-1234-123412341234}" type="slidenum">
              <a:rPr lang="hu-HU" sz="2400">
                <a:solidFill>
                  <a:srgbClr val="FFFFFF"/>
                </a:solidFill>
                <a:latin typeface="Open Sans Light"/>
                <a:ea typeface="Open Sans Light"/>
                <a:cs typeface="Open Sans Light"/>
                <a:sym typeface="Open Sans Light"/>
              </a:rPr>
              <a:t>‹#›</a:t>
            </a:fld>
            <a:endParaRPr sz="2400">
              <a:solidFill>
                <a:srgbClr val="FFFFFF"/>
              </a:solidFill>
              <a:latin typeface="Open Sans Light"/>
              <a:ea typeface="Open Sans Light"/>
              <a:cs typeface="Open Sans Light"/>
              <a:sym typeface="Open Sans Light"/>
            </a:endParaRPr>
          </a:p>
        </p:txBody>
      </p:sp>
      <p:sp>
        <p:nvSpPr>
          <p:cNvPr id="386" name="Shape 386"/>
          <p:cNvSpPr/>
          <p:nvPr/>
        </p:nvSpPr>
        <p:spPr>
          <a:xfrm>
            <a:off x="0" y="0"/>
            <a:ext cx="24384001" cy="13716000"/>
          </a:xfrm>
          <a:prstGeom prst="rect">
            <a:avLst/>
          </a:prstGeom>
          <a:solidFill>
            <a:schemeClr val="lt1"/>
          </a:soli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Font typeface="Arial"/>
              <a:buNone/>
            </a:pPr>
            <a:r>
              <a:t/>
            </a:r>
            <a:endParaRPr b="0" i="0" sz="4000" u="none" cap="none" strike="noStrike">
              <a:solidFill>
                <a:srgbClr val="FFFFFF"/>
              </a:solidFill>
              <a:latin typeface="Arial"/>
              <a:ea typeface="Arial"/>
              <a:cs typeface="Arial"/>
              <a:sym typeface="Arial"/>
            </a:endParaRPr>
          </a:p>
        </p:txBody>
      </p:sp>
      <p:pic>
        <p:nvPicPr>
          <p:cNvPr id="387" name="Shape 387"/>
          <p:cNvPicPr preferRelativeResize="0"/>
          <p:nvPr/>
        </p:nvPicPr>
        <p:blipFill rotWithShape="1">
          <a:blip r:embed="rId3">
            <a:alphaModFix/>
          </a:blip>
          <a:srcRect b="0" l="0" r="0" t="0"/>
          <a:stretch/>
        </p:blipFill>
        <p:spPr>
          <a:xfrm>
            <a:off x="1236464" y="57703"/>
            <a:ext cx="22004036" cy="136582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p:nvPr/>
        </p:nvSpPr>
        <p:spPr>
          <a:xfrm>
            <a:off x="1236464" y="764877"/>
            <a:ext cx="7453964"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Our second training algorithm</a:t>
            </a:r>
            <a:endParaRPr b="1" sz="4000">
              <a:solidFill>
                <a:srgbClr val="FFFFFF"/>
              </a:solidFill>
              <a:latin typeface="Open Sans"/>
              <a:ea typeface="Open Sans"/>
              <a:cs typeface="Open Sans"/>
              <a:sym typeface="Open Sans"/>
            </a:endParaRPr>
          </a:p>
        </p:txBody>
      </p:sp>
      <p:sp>
        <p:nvSpPr>
          <p:cNvPr id="393" name="Shape 393"/>
          <p:cNvSpPr/>
          <p:nvPr/>
        </p:nvSpPr>
        <p:spPr>
          <a:xfrm>
            <a:off x="22328881" y="12654538"/>
            <a:ext cx="359074" cy="471924"/>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2400">
                <a:solidFill>
                  <a:srgbClr val="FFFFFF"/>
                </a:solidFill>
                <a:latin typeface="Open Sans Light"/>
                <a:ea typeface="Open Sans Light"/>
                <a:cs typeface="Open Sans Light"/>
                <a:sym typeface="Open Sans Light"/>
              </a:rPr>
              <a:t> </a:t>
            </a:r>
            <a:fld id="{00000000-1234-1234-1234-123412341234}" type="slidenum">
              <a:rPr lang="hu-HU" sz="2400">
                <a:solidFill>
                  <a:srgbClr val="FFFFFF"/>
                </a:solidFill>
                <a:latin typeface="Open Sans Light"/>
                <a:ea typeface="Open Sans Light"/>
                <a:cs typeface="Open Sans Light"/>
                <a:sym typeface="Open Sans Light"/>
              </a:rPr>
              <a:t>‹#›</a:t>
            </a:fld>
            <a:endParaRPr sz="2400">
              <a:solidFill>
                <a:srgbClr val="FFFFFF"/>
              </a:solidFill>
              <a:latin typeface="Open Sans Light"/>
              <a:ea typeface="Open Sans Light"/>
              <a:cs typeface="Open Sans Light"/>
              <a:sym typeface="Open Sans Light"/>
            </a:endParaRPr>
          </a:p>
        </p:txBody>
      </p:sp>
      <p:sp>
        <p:nvSpPr>
          <p:cNvPr id="394" name="Shape 394"/>
          <p:cNvSpPr/>
          <p:nvPr/>
        </p:nvSpPr>
        <p:spPr>
          <a:xfrm>
            <a:off x="835435" y="3521154"/>
            <a:ext cx="10756797" cy="61863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hu-HU" sz="3600">
                <a:solidFill>
                  <a:schemeClr val="lt1"/>
                </a:solidFill>
                <a:latin typeface="Open Sans"/>
                <a:ea typeface="Open Sans"/>
                <a:cs typeface="Open Sans"/>
                <a:sym typeface="Open Sans"/>
              </a:rPr>
              <a:t>Procedure:</a:t>
            </a:r>
            <a:endParaRPr/>
          </a:p>
          <a:p>
            <a:pPr indent="0" lvl="0" marL="0" marR="0" rtl="0" algn="l">
              <a:spcBef>
                <a:spcPts val="0"/>
              </a:spcBef>
              <a:spcAft>
                <a:spcPts val="0"/>
              </a:spcAft>
              <a:buNone/>
            </a:pPr>
            <a:r>
              <a:t/>
            </a:r>
            <a:endParaRPr sz="3600">
              <a:solidFill>
                <a:schemeClr val="lt1"/>
              </a:solidFill>
              <a:latin typeface="Open Sans"/>
              <a:ea typeface="Open Sans"/>
              <a:cs typeface="Open Sans"/>
              <a:sym typeface="Open Sans"/>
            </a:endParaRPr>
          </a:p>
          <a:p>
            <a:pPr indent="34290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	Add additional information from the label files 	considering 	the 5 labels (…).</a:t>
            </a:r>
            <a:endParaRPr/>
          </a:p>
          <a:p>
            <a:pPr indent="0" lvl="0" marL="0" marR="0" rtl="0" algn="l">
              <a:spcBef>
                <a:spcPts val="0"/>
              </a:spcBef>
              <a:spcAft>
                <a:spcPts val="0"/>
              </a:spcAft>
              <a:buNone/>
            </a:pPr>
            <a:r>
              <a:t/>
            </a:r>
            <a:endParaRPr sz="3600">
              <a:solidFill>
                <a:schemeClr val="lt1"/>
              </a:solidFill>
              <a:latin typeface="Open Sans"/>
              <a:ea typeface="Open Sans"/>
              <a:cs typeface="Open Sans"/>
              <a:sym typeface="Open Sans"/>
            </a:endParaRPr>
          </a:p>
          <a:p>
            <a:pPr indent="0" lvl="0" marL="0" marR="0" rtl="0" algn="l">
              <a:spcBef>
                <a:spcPts val="0"/>
              </a:spcBef>
              <a:spcAft>
                <a:spcPts val="0"/>
              </a:spcAft>
              <a:buNone/>
            </a:pPr>
            <a:r>
              <a:rPr lang="hu-HU" sz="3600">
                <a:solidFill>
                  <a:schemeClr val="lt1"/>
                </a:solidFill>
                <a:latin typeface="Open Sans"/>
                <a:ea typeface="Open Sans"/>
                <a:cs typeface="Open Sans"/>
                <a:sym typeface="Open Sans"/>
              </a:rPr>
              <a:t>	Adding an additional layer.</a:t>
            </a:r>
            <a:endParaRPr/>
          </a:p>
          <a:p>
            <a:pPr indent="0" lvl="0" marL="0" marR="0" rtl="0" algn="l">
              <a:spcBef>
                <a:spcPts val="0"/>
              </a:spcBef>
              <a:spcAft>
                <a:spcPts val="0"/>
              </a:spcAft>
              <a:buNone/>
            </a:pPr>
            <a:r>
              <a:t/>
            </a:r>
            <a:endParaRPr sz="3600">
              <a:solidFill>
                <a:schemeClr val="lt1"/>
              </a:solidFill>
              <a:latin typeface="Open Sans"/>
              <a:ea typeface="Open Sans"/>
              <a:cs typeface="Open Sans"/>
              <a:sym typeface="Open Sans"/>
            </a:endParaRPr>
          </a:p>
          <a:p>
            <a:pPr indent="0" lvl="0" marL="0" marR="0" rtl="0" algn="l">
              <a:spcBef>
                <a:spcPts val="0"/>
              </a:spcBef>
              <a:spcAft>
                <a:spcPts val="0"/>
              </a:spcAft>
              <a:buNone/>
            </a:pPr>
            <a:r>
              <a:rPr lang="hu-HU" sz="3600">
                <a:solidFill>
                  <a:schemeClr val="lt1"/>
                </a:solidFill>
                <a:latin typeface="Open Sans"/>
                <a:ea typeface="Open Sans"/>
                <a:cs typeface="Open Sans"/>
                <a:sym typeface="Open Sans"/>
              </a:rPr>
              <a:t>	Calculating weights by taking the current batch 	frames 	(in our case 8) label values, multiply 	them with the label weight add them up.</a:t>
            </a:r>
            <a:endParaRPr sz="36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3600">
              <a:solidFill>
                <a:schemeClr val="lt1"/>
              </a:solidFill>
              <a:latin typeface="Open Sans"/>
              <a:ea typeface="Open Sans"/>
              <a:cs typeface="Open Sans"/>
              <a:sym typeface="Open Sans"/>
            </a:endParaRPr>
          </a:p>
        </p:txBody>
      </p:sp>
      <p:sp>
        <p:nvSpPr>
          <p:cNvPr id="395" name="Shape 395"/>
          <p:cNvSpPr/>
          <p:nvPr/>
        </p:nvSpPr>
        <p:spPr>
          <a:xfrm>
            <a:off x="12192000" y="3113115"/>
            <a:ext cx="10785987" cy="784830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lt1"/>
              </a:solidFill>
              <a:latin typeface="Open Sans"/>
              <a:ea typeface="Open Sans"/>
              <a:cs typeface="Open Sans"/>
              <a:sym typeface="Open Sans"/>
            </a:endParaRPr>
          </a:p>
          <a:p>
            <a:pPr indent="0" lvl="0" marL="0" marR="0" rtl="0" algn="l">
              <a:spcBef>
                <a:spcPts val="0"/>
              </a:spcBef>
              <a:spcAft>
                <a:spcPts val="0"/>
              </a:spcAft>
              <a:buNone/>
            </a:pPr>
            <a:r>
              <a:rPr b="1" lang="hu-HU" sz="3600">
                <a:solidFill>
                  <a:schemeClr val="lt1"/>
                </a:solidFill>
                <a:latin typeface="Open Sans"/>
                <a:ea typeface="Open Sans"/>
                <a:cs typeface="Open Sans"/>
                <a:sym typeface="Open Sans"/>
              </a:rPr>
              <a:t>Label Weight: </a:t>
            </a:r>
            <a:endParaRPr b="1" sz="36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b="1" sz="3600">
              <a:solidFill>
                <a:schemeClr val="lt1"/>
              </a:solidFill>
              <a:latin typeface="Open Sans"/>
              <a:ea typeface="Open Sans"/>
              <a:cs typeface="Open Sans"/>
              <a:sym typeface="Open Sans"/>
            </a:endParaRPr>
          </a:p>
          <a:p>
            <a:pPr indent="0" lvl="0" marL="0" marR="0" rtl="0" algn="l">
              <a:spcBef>
                <a:spcPts val="0"/>
              </a:spcBef>
              <a:spcAft>
                <a:spcPts val="0"/>
              </a:spcAft>
              <a:buNone/>
            </a:pPr>
            <a:r>
              <a:rPr lang="hu-HU" sz="3600">
                <a:solidFill>
                  <a:schemeClr val="lt1"/>
                </a:solidFill>
                <a:latin typeface="Open Sans"/>
                <a:ea typeface="Open Sans"/>
                <a:cs typeface="Open Sans"/>
                <a:sym typeface="Open Sans"/>
              </a:rPr>
              <a:t>	Calculated using the benchmark .</a:t>
            </a:r>
            <a:endParaRPr/>
          </a:p>
          <a:p>
            <a:pPr indent="0" lvl="0" marL="0" marR="0" rtl="0" algn="l">
              <a:spcBef>
                <a:spcPts val="0"/>
              </a:spcBef>
              <a:spcAft>
                <a:spcPts val="0"/>
              </a:spcAft>
              <a:buNone/>
            </a:pPr>
            <a:r>
              <a:t/>
            </a:r>
            <a:endParaRPr sz="3600">
              <a:solidFill>
                <a:schemeClr val="lt1"/>
              </a:solidFill>
              <a:latin typeface="Open Sans"/>
              <a:ea typeface="Open Sans"/>
              <a:cs typeface="Open Sans"/>
              <a:sym typeface="Open Sans"/>
            </a:endParaRPr>
          </a:p>
          <a:p>
            <a:pPr indent="34290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	If the value is better in MDNet the difference 	between MDNet and TCNN is multiplied to 1.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3600">
              <a:solidFill>
                <a:schemeClr val="lt1"/>
              </a:solidFill>
              <a:latin typeface="Open Sans"/>
              <a:ea typeface="Open Sans"/>
              <a:cs typeface="Open Sans"/>
              <a:sym typeface="Open Sans"/>
            </a:endParaRPr>
          </a:p>
          <a:p>
            <a:pPr indent="0" lvl="0" marL="0" marR="0" rtl="0" algn="l">
              <a:spcBef>
                <a:spcPts val="0"/>
              </a:spcBef>
              <a:spcAft>
                <a:spcPts val="0"/>
              </a:spcAft>
              <a:buNone/>
            </a:pPr>
            <a:r>
              <a:rPr lang="hu-HU" sz="3600">
                <a:solidFill>
                  <a:schemeClr val="lt1"/>
                </a:solidFill>
                <a:latin typeface="Open Sans"/>
                <a:ea typeface="Open Sans"/>
                <a:cs typeface="Open Sans"/>
                <a:sym typeface="Open Sans"/>
              </a:rPr>
              <a:t>	All values are added together to get the final 	weighs.</a:t>
            </a:r>
            <a:endParaRPr/>
          </a:p>
          <a:p>
            <a:pPr indent="0" lvl="0" marL="0" marR="0" rtl="0" algn="l">
              <a:spcBef>
                <a:spcPts val="0"/>
              </a:spcBef>
              <a:spcAft>
                <a:spcPts val="0"/>
              </a:spcAft>
              <a:buNone/>
            </a:pPr>
            <a:r>
              <a:t/>
            </a:r>
            <a:endParaRPr sz="3600">
              <a:solidFill>
                <a:schemeClr val="lt1"/>
              </a:solidFill>
              <a:latin typeface="Open Sans"/>
              <a:ea typeface="Open Sans"/>
              <a:cs typeface="Open Sans"/>
              <a:sym typeface="Open Sans"/>
            </a:endParaRPr>
          </a:p>
          <a:p>
            <a:pPr indent="0" lvl="0" marL="0" marR="0" rtl="0" algn="l">
              <a:spcBef>
                <a:spcPts val="0"/>
              </a:spcBef>
              <a:spcAft>
                <a:spcPts val="0"/>
              </a:spcAft>
              <a:buNone/>
            </a:pPr>
            <a:r>
              <a:rPr lang="hu-HU" sz="3600">
                <a:solidFill>
                  <a:schemeClr val="lt1"/>
                </a:solidFill>
                <a:latin typeface="Open Sans"/>
                <a:ea typeface="Open Sans"/>
                <a:cs typeface="Open Sans"/>
                <a:sym typeface="Open Sans"/>
              </a:rPr>
              <a:t>	Experimenting using weights x2 and x10 	(discarded x10).</a:t>
            </a:r>
            <a:endParaRPr sz="36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3600">
              <a:solidFill>
                <a:schemeClr val="lt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cxnSp>
        <p:nvCxnSpPr>
          <p:cNvPr id="69" name="Shape 69"/>
          <p:cNvCxnSpPr/>
          <p:nvPr/>
        </p:nvCxnSpPr>
        <p:spPr>
          <a:xfrm flipH="1" rot="10800000">
            <a:off x="12699999" y="4930630"/>
            <a:ext cx="2734379" cy="33"/>
          </a:xfrm>
          <a:prstGeom prst="straightConnector1">
            <a:avLst/>
          </a:prstGeom>
          <a:noFill/>
          <a:ln cap="flat" cmpd="sng" w="127000">
            <a:solidFill>
              <a:srgbClr val="F3394A"/>
            </a:solidFill>
            <a:prstDash val="solid"/>
            <a:miter lim="8000"/>
            <a:headEnd len="med" w="med" type="none"/>
            <a:tailEnd len="med" w="med" type="none"/>
          </a:ln>
        </p:spPr>
      </p:cxnSp>
      <p:sp>
        <p:nvSpPr>
          <p:cNvPr id="70" name="Shape 70"/>
          <p:cNvSpPr/>
          <p:nvPr/>
        </p:nvSpPr>
        <p:spPr>
          <a:xfrm>
            <a:off x="12598400" y="3481321"/>
            <a:ext cx="9194800" cy="1099788"/>
          </a:xfrm>
          <a:prstGeom prst="rect">
            <a:avLst/>
          </a:prstGeom>
          <a:noFill/>
          <a:ln>
            <a:noFill/>
          </a:ln>
        </p:spPr>
        <p:txBody>
          <a:bodyPr anchorCtr="0" anchor="ctr" bIns="50800" lIns="50800" spcFirstLastPara="1" rIns="50800" wrap="square" tIns="50800">
            <a:noAutofit/>
          </a:bodyPr>
          <a:lstStyle/>
          <a:p>
            <a:pPr indent="0" lvl="0" marL="0" marR="0" rtl="0" algn="l">
              <a:lnSpc>
                <a:spcPct val="90000"/>
              </a:lnSpc>
              <a:spcBef>
                <a:spcPts val="0"/>
              </a:spcBef>
              <a:spcAft>
                <a:spcPts val="0"/>
              </a:spcAft>
              <a:buNone/>
            </a:pPr>
            <a:r>
              <a:rPr b="0" i="0" lang="hu-HU" sz="7200" u="none" cap="none" strike="noStrike">
                <a:solidFill>
                  <a:srgbClr val="FFFFFF"/>
                </a:solidFill>
                <a:latin typeface="Open Sans SemiBold"/>
                <a:ea typeface="Open Sans SemiBold"/>
                <a:cs typeface="Open Sans SemiBold"/>
                <a:sym typeface="Open Sans SemiBold"/>
              </a:rPr>
              <a:t>Object Tracking</a:t>
            </a:r>
            <a:endParaRPr b="0" i="0" sz="7200" u="none" cap="none" strike="noStrike">
              <a:solidFill>
                <a:srgbClr val="FFFFFF"/>
              </a:solidFill>
              <a:latin typeface="Open Sans Light"/>
              <a:ea typeface="Open Sans Light"/>
              <a:cs typeface="Open Sans Light"/>
              <a:sym typeface="Open Sans Light"/>
            </a:endParaRPr>
          </a:p>
        </p:txBody>
      </p:sp>
      <p:sp>
        <p:nvSpPr>
          <p:cNvPr id="71" name="Shape 71"/>
          <p:cNvSpPr/>
          <p:nvPr/>
        </p:nvSpPr>
        <p:spPr>
          <a:xfrm>
            <a:off x="1236476" y="764875"/>
            <a:ext cx="3478500" cy="718200"/>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i="0" lang="hu-HU" sz="4000" u="none" cap="none" strike="noStrike">
                <a:solidFill>
                  <a:srgbClr val="FFFFFF"/>
                </a:solidFill>
                <a:latin typeface="Open Sans"/>
                <a:ea typeface="Open Sans"/>
                <a:cs typeface="Open Sans"/>
                <a:sym typeface="Open Sans"/>
              </a:rPr>
              <a:t>Introduction</a:t>
            </a:r>
            <a:endParaRPr b="1" i="0" sz="4000" u="none" cap="none" strike="noStrike">
              <a:solidFill>
                <a:srgbClr val="FFFFFF"/>
              </a:solidFill>
              <a:latin typeface="Open Sans"/>
              <a:ea typeface="Open Sans"/>
              <a:cs typeface="Open Sans"/>
              <a:sym typeface="Open Sans"/>
            </a:endParaRPr>
          </a:p>
        </p:txBody>
      </p:sp>
      <p:sp>
        <p:nvSpPr>
          <p:cNvPr id="72" name="Shape 72"/>
          <p:cNvSpPr/>
          <p:nvPr/>
        </p:nvSpPr>
        <p:spPr>
          <a:xfrm>
            <a:off x="12649199" y="5076641"/>
            <a:ext cx="9093201" cy="5642570"/>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0" i="0" lang="hu-HU" sz="3600" u="none" cap="none" strike="noStrike">
                <a:solidFill>
                  <a:srgbClr val="FFFFFF"/>
                </a:solidFill>
                <a:latin typeface="Open Sans"/>
                <a:ea typeface="Open Sans"/>
                <a:cs typeface="Open Sans"/>
                <a:sym typeface="Open Sans"/>
              </a:rPr>
              <a:t>Object tracking is a fundamental task in CV (Atonomous driving systems)</a:t>
            </a:r>
            <a:endParaRPr/>
          </a:p>
          <a:p>
            <a:pPr indent="0" lvl="0" marL="0" marR="0" rtl="0" algn="l">
              <a:spcBef>
                <a:spcPts val="0"/>
              </a:spcBef>
              <a:spcAft>
                <a:spcPts val="0"/>
              </a:spcAft>
              <a:buNone/>
            </a:pPr>
            <a:r>
              <a:t/>
            </a:r>
            <a:endParaRPr b="0" i="0" sz="3600" u="none" cap="none" strike="noStrike">
              <a:solidFill>
                <a:srgbClr val="FFFFFF"/>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rgbClr val="FFFFFF"/>
                </a:solidFill>
                <a:latin typeface="Open Sans"/>
                <a:ea typeface="Open Sans"/>
                <a:cs typeface="Open Sans"/>
                <a:sym typeface="Open Sans"/>
              </a:rPr>
              <a:t>Trend shifted towards CNNs</a:t>
            </a:r>
            <a:endParaRPr b="0" i="0" sz="3600" u="none" cap="none" strike="noStrike">
              <a:solidFill>
                <a:srgbClr val="FFFFFF"/>
              </a:solidFill>
              <a:latin typeface="Open Sans"/>
              <a:ea typeface="Open Sans"/>
              <a:cs typeface="Open Sans"/>
              <a:sym typeface="Open Sans"/>
            </a:endParaRPr>
          </a:p>
          <a:p>
            <a:pPr indent="0" lvl="0" marL="0" marR="0" rtl="0" algn="l">
              <a:spcBef>
                <a:spcPts val="0"/>
              </a:spcBef>
              <a:spcAft>
                <a:spcPts val="0"/>
              </a:spcAft>
              <a:buNone/>
            </a:pPr>
            <a:r>
              <a:t/>
            </a:r>
            <a:endParaRPr b="0" i="0" sz="3600" u="none" cap="none" strike="noStrike">
              <a:solidFill>
                <a:srgbClr val="FFFFFF"/>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rgbClr val="FFFFFF"/>
                </a:solidFill>
                <a:latin typeface="Open Sans"/>
                <a:ea typeface="Open Sans"/>
                <a:cs typeface="Open Sans"/>
                <a:sym typeface="Open Sans"/>
              </a:rPr>
              <a:t>SoTA algorithms can still be improved under different imaging conditions</a:t>
            </a:r>
            <a:endParaRPr b="0" i="0" sz="3600" u="none" cap="none" strike="noStrike">
              <a:solidFill>
                <a:srgbClr val="FFFFFF"/>
              </a:solidFill>
              <a:latin typeface="Open Sans"/>
              <a:ea typeface="Open Sans"/>
              <a:cs typeface="Open Sans"/>
              <a:sym typeface="Open Sans"/>
            </a:endParaRPr>
          </a:p>
          <a:p>
            <a:pPr indent="0" lvl="0" marL="0" marR="0" rtl="0" algn="l">
              <a:spcBef>
                <a:spcPts val="0"/>
              </a:spcBef>
              <a:spcAft>
                <a:spcPts val="0"/>
              </a:spcAft>
              <a:buNone/>
            </a:pPr>
            <a:r>
              <a:t/>
            </a:r>
            <a:endParaRPr b="0" i="0" sz="3600" u="none" cap="none" strike="noStrike">
              <a:solidFill>
                <a:srgbClr val="FFFFFF"/>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rgbClr val="FFFFFF"/>
                </a:solidFill>
                <a:latin typeface="Open Sans"/>
                <a:ea typeface="Open Sans"/>
                <a:cs typeface="Open Sans"/>
                <a:sym typeface="Open Sans"/>
              </a:rPr>
              <a:t>Individual trackers handle the conditions differently</a:t>
            </a:r>
            <a:endParaRPr b="0" i="0" sz="3600" u="none" cap="none" strike="noStrike">
              <a:solidFill>
                <a:srgbClr val="FFFFFF"/>
              </a:solidFill>
              <a:latin typeface="Open Sans"/>
              <a:ea typeface="Open Sans"/>
              <a:cs typeface="Open Sans"/>
              <a:sym typeface="Open Sans"/>
            </a:endParaRPr>
          </a:p>
        </p:txBody>
      </p:sp>
      <p:sp>
        <p:nvSpPr>
          <p:cNvPr id="73" name="Shape 73"/>
          <p:cNvSpPr/>
          <p:nvPr/>
        </p:nvSpPr>
        <p:spPr>
          <a:xfrm>
            <a:off x="22328881" y="12654538"/>
            <a:ext cx="359074" cy="471924"/>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b="0" i="0" lang="hu-HU" sz="2400" u="none" cap="none" strike="noStrike">
                <a:solidFill>
                  <a:srgbClr val="FFFFFF"/>
                </a:solidFill>
                <a:latin typeface="Open Sans Light"/>
                <a:ea typeface="Open Sans Light"/>
                <a:cs typeface="Open Sans Light"/>
                <a:sym typeface="Open Sans Light"/>
              </a:rPr>
              <a:t> </a:t>
            </a:r>
            <a:fld id="{00000000-1234-1234-1234-123412341234}" type="slidenum">
              <a:rPr b="0" i="0" lang="hu-HU" sz="2400" u="none" cap="none" strike="noStrike">
                <a:solidFill>
                  <a:srgbClr val="FFFFFF"/>
                </a:solidFill>
                <a:latin typeface="Open Sans Light"/>
                <a:ea typeface="Open Sans Light"/>
                <a:cs typeface="Open Sans Light"/>
                <a:sym typeface="Open Sans Light"/>
              </a:rPr>
              <a:t>‹#›</a:t>
            </a:fld>
            <a:endParaRPr b="0" i="0" sz="2400" u="none" cap="none" strike="noStrike">
              <a:solidFill>
                <a:srgbClr val="FFFFFF"/>
              </a:solidFill>
              <a:latin typeface="Open Sans Light"/>
              <a:ea typeface="Open Sans Light"/>
              <a:cs typeface="Open Sans Light"/>
              <a:sym typeface="Open Sans Light"/>
            </a:endParaRPr>
          </a:p>
        </p:txBody>
      </p:sp>
      <p:pic>
        <p:nvPicPr>
          <p:cNvPr descr="https://scontent-arn2-1.xx.fbcdn.net/v/t34.0-12/19415774_10213487304397393_1693301182_n.png?oh=dee48eec0e3a9899b6de39be1c010b45&amp;oe=594B555B" id="74" name="Shape 74"/>
          <p:cNvPicPr preferRelativeResize="0"/>
          <p:nvPr/>
        </p:nvPicPr>
        <p:blipFill rotWithShape="1">
          <a:blip r:embed="rId3">
            <a:alphaModFix/>
          </a:blip>
          <a:srcRect b="0" l="8238" r="8511" t="17470"/>
          <a:stretch/>
        </p:blipFill>
        <p:spPr>
          <a:xfrm>
            <a:off x="25400" y="2870200"/>
            <a:ext cx="12252997" cy="8178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pic>
        <p:nvPicPr>
          <p:cNvPr id="400" name="Shape 400"/>
          <p:cNvPicPr preferRelativeResize="0"/>
          <p:nvPr/>
        </p:nvPicPr>
        <p:blipFill rotWithShape="1">
          <a:blip r:embed="rId3">
            <a:alphaModFix/>
          </a:blip>
          <a:srcRect b="0" l="0" r="0" t="0"/>
          <a:stretch/>
        </p:blipFill>
        <p:spPr>
          <a:xfrm>
            <a:off x="3500284" y="2957052"/>
            <a:ext cx="16439537" cy="9247239"/>
          </a:xfrm>
          <a:prstGeom prst="rect">
            <a:avLst/>
          </a:prstGeom>
          <a:noFill/>
          <a:ln>
            <a:noFill/>
          </a:ln>
        </p:spPr>
      </p:pic>
      <p:sp>
        <p:nvSpPr>
          <p:cNvPr id="401" name="Shape 401"/>
          <p:cNvSpPr/>
          <p:nvPr/>
        </p:nvSpPr>
        <p:spPr>
          <a:xfrm>
            <a:off x="1236464" y="764877"/>
            <a:ext cx="4722447"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Qualitative Results</a:t>
            </a:r>
            <a:endParaRPr b="1" sz="4000">
              <a:solidFill>
                <a:srgbClr val="FFFFFF"/>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p:nvPr/>
        </p:nvSpPr>
        <p:spPr>
          <a:xfrm>
            <a:off x="2507226" y="2949677"/>
            <a:ext cx="147484" cy="45719"/>
          </a:xfrm>
          <a:prstGeom prst="rect">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Font typeface="Arial"/>
              <a:buNone/>
            </a:pPr>
            <a:r>
              <a:t/>
            </a:r>
            <a:endParaRPr b="0" i="0" sz="4000" u="none" cap="none" strike="noStrike">
              <a:solidFill>
                <a:srgbClr val="FFFFFF"/>
              </a:solidFill>
              <a:latin typeface="Arial"/>
              <a:ea typeface="Arial"/>
              <a:cs typeface="Arial"/>
              <a:sym typeface="Arial"/>
            </a:endParaRPr>
          </a:p>
        </p:txBody>
      </p:sp>
      <p:sp>
        <p:nvSpPr>
          <p:cNvPr id="407" name="Shape 407"/>
          <p:cNvSpPr/>
          <p:nvPr/>
        </p:nvSpPr>
        <p:spPr>
          <a:xfrm>
            <a:off x="0" y="0"/>
            <a:ext cx="24384001" cy="13716000"/>
          </a:xfrm>
          <a:prstGeom prst="rect">
            <a:avLst/>
          </a:prstGeom>
          <a:solidFill>
            <a:schemeClr val="lt1"/>
          </a:solid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Font typeface="Arial"/>
              <a:buNone/>
            </a:pPr>
            <a:r>
              <a:t/>
            </a:r>
            <a:endParaRPr b="0" i="0" sz="4000" u="none" cap="none" strike="noStrike">
              <a:solidFill>
                <a:srgbClr val="FFFFFF"/>
              </a:solidFill>
              <a:latin typeface="Arial"/>
              <a:ea typeface="Arial"/>
              <a:cs typeface="Arial"/>
              <a:sym typeface="Arial"/>
            </a:endParaRPr>
          </a:p>
        </p:txBody>
      </p:sp>
      <p:pic>
        <p:nvPicPr>
          <p:cNvPr id="408" name="Shape 408"/>
          <p:cNvPicPr preferRelativeResize="0"/>
          <p:nvPr/>
        </p:nvPicPr>
        <p:blipFill rotWithShape="1">
          <a:blip r:embed="rId4">
            <a:alphaModFix/>
          </a:blip>
          <a:srcRect b="0" l="0" r="0" t="0"/>
          <a:stretch/>
        </p:blipFill>
        <p:spPr>
          <a:xfrm>
            <a:off x="1602658" y="0"/>
            <a:ext cx="21178684" cy="1376614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p:nvPr/>
        </p:nvSpPr>
        <p:spPr>
          <a:xfrm>
            <a:off x="1236464" y="764877"/>
            <a:ext cx="6799938"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Our third training algorithm</a:t>
            </a:r>
            <a:endParaRPr b="1" sz="4000">
              <a:solidFill>
                <a:srgbClr val="FFFFFF"/>
              </a:solidFill>
              <a:latin typeface="Open Sans"/>
              <a:ea typeface="Open Sans"/>
              <a:cs typeface="Open Sans"/>
              <a:sym typeface="Open Sans"/>
            </a:endParaRPr>
          </a:p>
        </p:txBody>
      </p:sp>
      <p:sp>
        <p:nvSpPr>
          <p:cNvPr id="414" name="Shape 414"/>
          <p:cNvSpPr/>
          <p:nvPr/>
        </p:nvSpPr>
        <p:spPr>
          <a:xfrm>
            <a:off x="22328881" y="12654538"/>
            <a:ext cx="359074" cy="471924"/>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2400">
                <a:solidFill>
                  <a:srgbClr val="FFFFFF"/>
                </a:solidFill>
                <a:latin typeface="Open Sans Light"/>
                <a:ea typeface="Open Sans Light"/>
                <a:cs typeface="Open Sans Light"/>
                <a:sym typeface="Open Sans Light"/>
              </a:rPr>
              <a:t> </a:t>
            </a:r>
            <a:fld id="{00000000-1234-1234-1234-123412341234}" type="slidenum">
              <a:rPr lang="hu-HU" sz="2400">
                <a:solidFill>
                  <a:srgbClr val="FFFFFF"/>
                </a:solidFill>
                <a:latin typeface="Open Sans Light"/>
                <a:ea typeface="Open Sans Light"/>
                <a:cs typeface="Open Sans Light"/>
                <a:sym typeface="Open Sans Light"/>
              </a:rPr>
              <a:t>‹#›</a:t>
            </a:fld>
            <a:endParaRPr sz="2400">
              <a:solidFill>
                <a:srgbClr val="FFFFFF"/>
              </a:solidFill>
              <a:latin typeface="Open Sans Light"/>
              <a:ea typeface="Open Sans Light"/>
              <a:cs typeface="Open Sans Light"/>
              <a:sym typeface="Open Sans Light"/>
            </a:endParaRPr>
          </a:p>
        </p:txBody>
      </p:sp>
      <p:sp>
        <p:nvSpPr>
          <p:cNvPr id="415" name="Shape 415"/>
          <p:cNvSpPr/>
          <p:nvPr/>
        </p:nvSpPr>
        <p:spPr>
          <a:xfrm>
            <a:off x="1236464" y="3521154"/>
            <a:ext cx="9087407" cy="3970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hu-HU" sz="3600">
                <a:solidFill>
                  <a:schemeClr val="lt1"/>
                </a:solidFill>
                <a:latin typeface="Open Sans"/>
                <a:ea typeface="Open Sans"/>
                <a:cs typeface="Open Sans"/>
                <a:sym typeface="Open Sans"/>
              </a:rPr>
              <a:t>Weight by Average All Frames:</a:t>
            </a:r>
            <a:endParaRPr b="1" sz="36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3600">
              <a:solidFill>
                <a:schemeClr val="lt1"/>
              </a:solidFill>
              <a:latin typeface="Open Sans"/>
              <a:ea typeface="Open Sans"/>
              <a:cs typeface="Open Sans"/>
              <a:sym typeface="Open Sans"/>
            </a:endParaRPr>
          </a:p>
          <a:p>
            <a:pPr indent="0" lvl="0" marL="0" marR="0" rtl="0" algn="l">
              <a:spcBef>
                <a:spcPts val="0"/>
              </a:spcBef>
              <a:spcAft>
                <a:spcPts val="0"/>
              </a:spcAft>
              <a:buNone/>
            </a:pPr>
            <a:r>
              <a:rPr lang="hu-HU" sz="3600">
                <a:solidFill>
                  <a:schemeClr val="lt1"/>
                </a:solidFill>
                <a:latin typeface="Open Sans"/>
                <a:ea typeface="Open Sans"/>
                <a:cs typeface="Open Sans"/>
                <a:sym typeface="Open Sans"/>
              </a:rPr>
              <a:t>	Calculating weights by taking all label 	values for each 	label (1s and 0s), 	multiply them with the label weight 	add them up.</a:t>
            </a:r>
            <a:endParaRPr sz="36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3600">
              <a:solidFill>
                <a:schemeClr val="lt1"/>
              </a:solidFill>
              <a:latin typeface="Open Sans"/>
              <a:ea typeface="Open Sans"/>
              <a:cs typeface="Open Sans"/>
              <a:sym typeface="Open Sans"/>
            </a:endParaRPr>
          </a:p>
        </p:txBody>
      </p:sp>
      <p:sp>
        <p:nvSpPr>
          <p:cNvPr id="416" name="Shape 416"/>
          <p:cNvSpPr/>
          <p:nvPr/>
        </p:nvSpPr>
        <p:spPr>
          <a:xfrm>
            <a:off x="12192000" y="3113115"/>
            <a:ext cx="10785987" cy="56323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3600">
              <a:solidFill>
                <a:schemeClr val="lt1"/>
              </a:solidFill>
              <a:latin typeface="Open Sans"/>
              <a:ea typeface="Open Sans"/>
              <a:cs typeface="Open Sans"/>
              <a:sym typeface="Open Sans"/>
            </a:endParaRPr>
          </a:p>
          <a:p>
            <a:pPr indent="0" lvl="0" marL="0" marR="0" rtl="0" algn="l">
              <a:spcBef>
                <a:spcPts val="0"/>
              </a:spcBef>
              <a:spcAft>
                <a:spcPts val="0"/>
              </a:spcAft>
              <a:buNone/>
            </a:pPr>
            <a:r>
              <a:rPr b="1" lang="hu-HU" sz="3600">
                <a:solidFill>
                  <a:schemeClr val="lt1"/>
                </a:solidFill>
                <a:latin typeface="Open Sans"/>
                <a:ea typeface="Open Sans"/>
                <a:cs typeface="Open Sans"/>
                <a:sym typeface="Open Sans"/>
              </a:rPr>
              <a:t>Label Weight: </a:t>
            </a:r>
            <a:endParaRPr b="1" sz="36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b="1" sz="3600">
              <a:solidFill>
                <a:schemeClr val="lt1"/>
              </a:solidFill>
              <a:latin typeface="Open Sans"/>
              <a:ea typeface="Open Sans"/>
              <a:cs typeface="Open Sans"/>
              <a:sym typeface="Open Sans"/>
            </a:endParaRPr>
          </a:p>
          <a:p>
            <a:pPr indent="0" lvl="0" marL="0" marR="0" rtl="0" algn="l">
              <a:spcBef>
                <a:spcPts val="0"/>
              </a:spcBef>
              <a:spcAft>
                <a:spcPts val="0"/>
              </a:spcAft>
              <a:buNone/>
            </a:pPr>
            <a:r>
              <a:rPr lang="hu-HU" sz="3600">
                <a:solidFill>
                  <a:schemeClr val="lt1"/>
                </a:solidFill>
                <a:latin typeface="Open Sans"/>
                <a:ea typeface="Open Sans"/>
                <a:cs typeface="Open Sans"/>
                <a:sym typeface="Open Sans"/>
              </a:rPr>
              <a:t>	Calculated using the benchmark .</a:t>
            </a:r>
            <a:endParaRPr/>
          </a:p>
          <a:p>
            <a:pPr indent="0" lvl="0" marL="0" marR="0" rtl="0" algn="l">
              <a:spcBef>
                <a:spcPts val="0"/>
              </a:spcBef>
              <a:spcAft>
                <a:spcPts val="0"/>
              </a:spcAft>
              <a:buNone/>
            </a:pPr>
            <a:r>
              <a:t/>
            </a:r>
            <a:endParaRPr sz="3600">
              <a:solidFill>
                <a:schemeClr val="lt1"/>
              </a:solidFill>
              <a:latin typeface="Open Sans"/>
              <a:ea typeface="Open Sans"/>
              <a:cs typeface="Open Sans"/>
              <a:sym typeface="Open Sans"/>
            </a:endParaRPr>
          </a:p>
          <a:p>
            <a:pPr indent="342900" lvl="1" marL="45720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	If the value is better in MDNet the difference 	between MDNet and TCNN is multiplied to 1.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3600">
              <a:solidFill>
                <a:schemeClr val="lt1"/>
              </a:solidFill>
              <a:latin typeface="Open Sans"/>
              <a:ea typeface="Open Sans"/>
              <a:cs typeface="Open Sans"/>
              <a:sym typeface="Open Sans"/>
            </a:endParaRPr>
          </a:p>
          <a:p>
            <a:pPr indent="0" lvl="0" marL="0" marR="0" rtl="0" algn="l">
              <a:spcBef>
                <a:spcPts val="0"/>
              </a:spcBef>
              <a:spcAft>
                <a:spcPts val="0"/>
              </a:spcAft>
              <a:buNone/>
            </a:pPr>
            <a:r>
              <a:rPr lang="hu-HU" sz="3600">
                <a:solidFill>
                  <a:schemeClr val="lt1"/>
                </a:solidFill>
                <a:latin typeface="Open Sans"/>
                <a:ea typeface="Open Sans"/>
                <a:cs typeface="Open Sans"/>
                <a:sym typeface="Open Sans"/>
              </a:rPr>
              <a:t>	All values are added together to get the final 	weights.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Shape 421"/>
          <p:cNvSpPr/>
          <p:nvPr/>
        </p:nvSpPr>
        <p:spPr>
          <a:xfrm>
            <a:off x="8817654" y="6760190"/>
            <a:ext cx="6738191" cy="1579920"/>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9600">
                <a:solidFill>
                  <a:srgbClr val="FFFFFF"/>
                </a:solidFill>
                <a:latin typeface="Open Sans Light"/>
                <a:ea typeface="Open Sans Light"/>
                <a:cs typeface="Open Sans Light"/>
                <a:sym typeface="Open Sans Light"/>
              </a:rPr>
              <a:t>Final Results</a:t>
            </a:r>
            <a:endParaRPr sz="9600">
              <a:solidFill>
                <a:srgbClr val="FFFFFF"/>
              </a:solidFill>
              <a:latin typeface="Open Sans Light"/>
              <a:ea typeface="Open Sans Light"/>
              <a:cs typeface="Open Sans Light"/>
              <a:sym typeface="Open Sans Light"/>
            </a:endParaRPr>
          </a:p>
        </p:txBody>
      </p:sp>
      <p:pic>
        <p:nvPicPr>
          <p:cNvPr descr="http://cdn.mysitemyway.com/etc-mysitemyway/icons/legacy-previews/icons/firey-orange-jelly-icons-sports-hobbies/043943-firey-orange-jelly-icon-sports-hobbies-cup-trophy.png" id="422" name="Shape 422"/>
          <p:cNvPicPr preferRelativeResize="0"/>
          <p:nvPr/>
        </p:nvPicPr>
        <p:blipFill rotWithShape="1">
          <a:blip r:embed="rId3">
            <a:alphaModFix/>
          </a:blip>
          <a:srcRect b="0" l="0" r="0" t="0"/>
          <a:stretch/>
        </p:blipFill>
        <p:spPr>
          <a:xfrm>
            <a:off x="10742888" y="3643868"/>
            <a:ext cx="2887721" cy="288772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Shape 427"/>
          <p:cNvSpPr/>
          <p:nvPr/>
        </p:nvSpPr>
        <p:spPr>
          <a:xfrm>
            <a:off x="1236464" y="764877"/>
            <a:ext cx="3294172"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Final Results</a:t>
            </a:r>
            <a:endParaRPr b="1" sz="4000">
              <a:solidFill>
                <a:srgbClr val="FFFFFF"/>
              </a:solidFill>
              <a:latin typeface="Open Sans"/>
              <a:ea typeface="Open Sans"/>
              <a:cs typeface="Open Sans"/>
              <a:sym typeface="Open Sans"/>
            </a:endParaRPr>
          </a:p>
        </p:txBody>
      </p:sp>
      <p:pic>
        <p:nvPicPr>
          <p:cNvPr id="428" name="Shape 428"/>
          <p:cNvPicPr preferRelativeResize="0"/>
          <p:nvPr/>
        </p:nvPicPr>
        <p:blipFill rotWithShape="1">
          <a:blip r:embed="rId3">
            <a:alphaModFix/>
          </a:blip>
          <a:srcRect b="0" l="0" r="0" t="0"/>
          <a:stretch/>
        </p:blipFill>
        <p:spPr>
          <a:xfrm>
            <a:off x="8464041" y="4277032"/>
            <a:ext cx="7215298" cy="5692878"/>
          </a:xfrm>
          <a:prstGeom prst="rect">
            <a:avLst/>
          </a:prstGeom>
          <a:noFill/>
          <a:ln>
            <a:noFill/>
          </a:ln>
        </p:spPr>
      </p:pic>
      <p:pic>
        <p:nvPicPr>
          <p:cNvPr id="429" name="Shape 429"/>
          <p:cNvPicPr preferRelativeResize="0"/>
          <p:nvPr/>
        </p:nvPicPr>
        <p:blipFill rotWithShape="1">
          <a:blip r:embed="rId4">
            <a:alphaModFix/>
          </a:blip>
          <a:srcRect b="0" l="0" r="0" t="0"/>
          <a:stretch/>
        </p:blipFill>
        <p:spPr>
          <a:xfrm>
            <a:off x="15676859" y="4277032"/>
            <a:ext cx="7593398" cy="5692878"/>
          </a:xfrm>
          <a:prstGeom prst="rect">
            <a:avLst/>
          </a:prstGeom>
          <a:noFill/>
          <a:ln>
            <a:noFill/>
          </a:ln>
        </p:spPr>
      </p:pic>
      <p:pic>
        <p:nvPicPr>
          <p:cNvPr id="430" name="Shape 430"/>
          <p:cNvPicPr preferRelativeResize="0"/>
          <p:nvPr/>
        </p:nvPicPr>
        <p:blipFill rotWithShape="1">
          <a:blip r:embed="rId5">
            <a:alphaModFix/>
          </a:blip>
          <a:srcRect b="0" l="0" r="0" t="0"/>
          <a:stretch/>
        </p:blipFill>
        <p:spPr>
          <a:xfrm>
            <a:off x="883579" y="4277033"/>
            <a:ext cx="7593398" cy="569287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Shape 435"/>
          <p:cNvSpPr/>
          <p:nvPr/>
        </p:nvSpPr>
        <p:spPr>
          <a:xfrm>
            <a:off x="1236464" y="764877"/>
            <a:ext cx="3294172"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Final Results</a:t>
            </a:r>
            <a:endParaRPr b="1" sz="4000">
              <a:solidFill>
                <a:srgbClr val="FFFFFF"/>
              </a:solidFill>
              <a:latin typeface="Open Sans"/>
              <a:ea typeface="Open Sans"/>
              <a:cs typeface="Open Sans"/>
              <a:sym typeface="Open Sans"/>
            </a:endParaRPr>
          </a:p>
        </p:txBody>
      </p:sp>
      <p:pic>
        <p:nvPicPr>
          <p:cNvPr id="436" name="Shape 436"/>
          <p:cNvPicPr preferRelativeResize="0"/>
          <p:nvPr/>
        </p:nvPicPr>
        <p:blipFill rotWithShape="1">
          <a:blip r:embed="rId3">
            <a:alphaModFix/>
          </a:blip>
          <a:srcRect b="0" l="0" r="0" t="0"/>
          <a:stretch/>
        </p:blipFill>
        <p:spPr>
          <a:xfrm>
            <a:off x="12191999" y="3826290"/>
            <a:ext cx="8470024" cy="6350097"/>
          </a:xfrm>
          <a:prstGeom prst="rect">
            <a:avLst/>
          </a:prstGeom>
          <a:noFill/>
          <a:ln>
            <a:noFill/>
          </a:ln>
        </p:spPr>
      </p:pic>
      <p:pic>
        <p:nvPicPr>
          <p:cNvPr id="437" name="Shape 437"/>
          <p:cNvPicPr preferRelativeResize="0"/>
          <p:nvPr/>
        </p:nvPicPr>
        <p:blipFill rotWithShape="1">
          <a:blip r:embed="rId4">
            <a:alphaModFix/>
          </a:blip>
          <a:srcRect b="0" l="0" r="0" t="0"/>
          <a:stretch/>
        </p:blipFill>
        <p:spPr>
          <a:xfrm>
            <a:off x="1863856" y="3826290"/>
            <a:ext cx="8470023" cy="635009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pic>
        <p:nvPicPr>
          <p:cNvPr id="442" name="Shape 442"/>
          <p:cNvPicPr preferRelativeResize="0"/>
          <p:nvPr/>
        </p:nvPicPr>
        <p:blipFill rotWithShape="1">
          <a:blip r:embed="rId3">
            <a:alphaModFix/>
          </a:blip>
          <a:srcRect b="0" l="0" r="0" t="0"/>
          <a:stretch/>
        </p:blipFill>
        <p:spPr>
          <a:xfrm>
            <a:off x="11954185" y="3779267"/>
            <a:ext cx="8860705" cy="6991107"/>
          </a:xfrm>
          <a:prstGeom prst="rect">
            <a:avLst/>
          </a:prstGeom>
          <a:noFill/>
          <a:ln>
            <a:noFill/>
          </a:ln>
        </p:spPr>
      </p:pic>
      <p:pic>
        <p:nvPicPr>
          <p:cNvPr id="443" name="Shape 443"/>
          <p:cNvPicPr preferRelativeResize="0"/>
          <p:nvPr/>
        </p:nvPicPr>
        <p:blipFill rotWithShape="1">
          <a:blip r:embed="rId4">
            <a:alphaModFix/>
          </a:blip>
          <a:srcRect b="0" l="0" r="0" t="0"/>
          <a:stretch/>
        </p:blipFill>
        <p:spPr>
          <a:xfrm>
            <a:off x="2592036" y="3779268"/>
            <a:ext cx="8860704" cy="6991106"/>
          </a:xfrm>
          <a:prstGeom prst="rect">
            <a:avLst/>
          </a:prstGeom>
          <a:noFill/>
          <a:ln>
            <a:noFill/>
          </a:ln>
        </p:spPr>
      </p:pic>
      <p:sp>
        <p:nvSpPr>
          <p:cNvPr id="444" name="Shape 444"/>
          <p:cNvSpPr/>
          <p:nvPr/>
        </p:nvSpPr>
        <p:spPr>
          <a:xfrm>
            <a:off x="1236464" y="764877"/>
            <a:ext cx="3294172"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Final Results</a:t>
            </a:r>
            <a:endParaRPr b="1" sz="4000">
              <a:solidFill>
                <a:srgbClr val="FFFFFF"/>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Shape 449"/>
          <p:cNvSpPr/>
          <p:nvPr/>
        </p:nvSpPr>
        <p:spPr>
          <a:xfrm>
            <a:off x="1236464" y="764877"/>
            <a:ext cx="5063887"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Quantitative Results</a:t>
            </a:r>
            <a:endParaRPr b="1" sz="4000">
              <a:solidFill>
                <a:srgbClr val="FFFFFF"/>
              </a:solidFill>
              <a:latin typeface="Open Sans"/>
              <a:ea typeface="Open Sans"/>
              <a:cs typeface="Open Sans"/>
              <a:sym typeface="Open Sans"/>
            </a:endParaRPr>
          </a:p>
        </p:txBody>
      </p:sp>
      <p:sp>
        <p:nvSpPr>
          <p:cNvPr id="450" name="Shape 450"/>
          <p:cNvSpPr/>
          <p:nvPr/>
        </p:nvSpPr>
        <p:spPr>
          <a:xfrm>
            <a:off x="22328881" y="12654538"/>
            <a:ext cx="359074" cy="471924"/>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2400">
                <a:solidFill>
                  <a:srgbClr val="FFFFFF"/>
                </a:solidFill>
                <a:latin typeface="Open Sans Light"/>
                <a:ea typeface="Open Sans Light"/>
                <a:cs typeface="Open Sans Light"/>
                <a:sym typeface="Open Sans Light"/>
              </a:rPr>
              <a:t> </a:t>
            </a:r>
            <a:fld id="{00000000-1234-1234-1234-123412341234}" type="slidenum">
              <a:rPr lang="hu-HU" sz="2400">
                <a:solidFill>
                  <a:srgbClr val="FFFFFF"/>
                </a:solidFill>
                <a:latin typeface="Open Sans Light"/>
                <a:ea typeface="Open Sans Light"/>
                <a:cs typeface="Open Sans Light"/>
                <a:sym typeface="Open Sans Light"/>
              </a:rPr>
              <a:t>‹#›</a:t>
            </a:fld>
            <a:endParaRPr sz="2400">
              <a:solidFill>
                <a:srgbClr val="FFFFFF"/>
              </a:solidFill>
              <a:latin typeface="Open Sans Light"/>
              <a:ea typeface="Open Sans Light"/>
              <a:cs typeface="Open Sans Light"/>
              <a:sym typeface="Open Sans Light"/>
            </a:endParaRPr>
          </a:p>
        </p:txBody>
      </p:sp>
      <p:graphicFrame>
        <p:nvGraphicFramePr>
          <p:cNvPr id="451" name="Shape 451"/>
          <p:cNvGraphicFramePr/>
          <p:nvPr/>
        </p:nvGraphicFramePr>
        <p:xfrm>
          <a:off x="2555856" y="3598607"/>
          <a:ext cx="3000000" cy="3000000"/>
        </p:xfrm>
        <a:graphic>
          <a:graphicData uri="http://schemas.openxmlformats.org/drawingml/2006/table">
            <a:tbl>
              <a:tblPr bandRow="1" firstRow="1">
                <a:noFill/>
                <a:tableStyleId>{031DABB9-4D98-43DC-8D33-1BB20E45C1A8}</a:tableStyleId>
              </a:tblPr>
              <a:tblGrid>
                <a:gridCol w="6276425"/>
                <a:gridCol w="6276425"/>
                <a:gridCol w="6276425"/>
              </a:tblGrid>
              <a:tr h="935050">
                <a:tc>
                  <a:txBody>
                    <a:bodyPr>
                      <a:noAutofit/>
                    </a:bodyPr>
                    <a:lstStyle/>
                    <a:p>
                      <a:pPr indent="0" lvl="0" marL="0" marR="0" rtl="0" algn="ctr">
                        <a:spcBef>
                          <a:spcPts val="0"/>
                        </a:spcBef>
                        <a:spcAft>
                          <a:spcPts val="0"/>
                        </a:spcAft>
                        <a:buNone/>
                      </a:pPr>
                      <a:r>
                        <a:rPr lang="hu-HU" sz="3600">
                          <a:solidFill>
                            <a:schemeClr val="lt1"/>
                          </a:solidFill>
                        </a:rPr>
                        <a:t>Tracker</a:t>
                      </a:r>
                      <a:endParaRPr sz="3600">
                        <a:solidFill>
                          <a:schemeClr val="lt1"/>
                        </a:solidFill>
                      </a:endParaRPr>
                    </a:p>
                  </a:txBody>
                  <a:tcPr marT="45725" marB="45725" marR="91450" marL="91450"/>
                </a:tc>
                <a:tc>
                  <a:txBody>
                    <a:bodyPr>
                      <a:noAutofit/>
                    </a:bodyPr>
                    <a:lstStyle/>
                    <a:p>
                      <a:pPr indent="0" lvl="0" marL="0" marR="0" rtl="0" algn="ctr">
                        <a:spcBef>
                          <a:spcPts val="0"/>
                        </a:spcBef>
                        <a:spcAft>
                          <a:spcPts val="0"/>
                        </a:spcAft>
                        <a:buNone/>
                      </a:pPr>
                      <a:r>
                        <a:rPr lang="hu-HU" sz="3600">
                          <a:solidFill>
                            <a:schemeClr val="lt1"/>
                          </a:solidFill>
                        </a:rPr>
                        <a:t>AUC</a:t>
                      </a:r>
                      <a:endParaRPr sz="3600">
                        <a:solidFill>
                          <a:schemeClr val="lt1"/>
                        </a:solidFill>
                      </a:endParaRPr>
                    </a:p>
                  </a:txBody>
                  <a:tcPr marT="45725" marB="45725" marR="91450" marL="91450"/>
                </a:tc>
                <a:tc>
                  <a:txBody>
                    <a:bodyPr>
                      <a:noAutofit/>
                    </a:bodyPr>
                    <a:lstStyle/>
                    <a:p>
                      <a:pPr indent="0" lvl="0" marL="0" marR="0" rtl="0" algn="ctr">
                        <a:spcBef>
                          <a:spcPts val="0"/>
                        </a:spcBef>
                        <a:spcAft>
                          <a:spcPts val="0"/>
                        </a:spcAft>
                        <a:buNone/>
                      </a:pPr>
                      <a:r>
                        <a:rPr lang="hu-HU" sz="3600">
                          <a:solidFill>
                            <a:schemeClr val="lt1"/>
                          </a:solidFill>
                        </a:rPr>
                        <a:t>Precision</a:t>
                      </a:r>
                      <a:endParaRPr sz="3600">
                        <a:solidFill>
                          <a:schemeClr val="lt1"/>
                        </a:solidFill>
                      </a:endParaRPr>
                    </a:p>
                  </a:txBody>
                  <a:tcPr marT="45725" marB="45725" marR="91450" marL="91450"/>
                </a:tc>
              </a:tr>
              <a:tr h="802425">
                <a:tc>
                  <a:txBody>
                    <a:bodyPr>
                      <a:noAutofit/>
                    </a:bodyPr>
                    <a:lstStyle/>
                    <a:p>
                      <a:pPr indent="0" lvl="0" marL="0" marR="0" rtl="0" algn="ctr">
                        <a:spcBef>
                          <a:spcPts val="0"/>
                        </a:spcBef>
                        <a:spcAft>
                          <a:spcPts val="0"/>
                        </a:spcAft>
                        <a:buNone/>
                      </a:pPr>
                      <a:r>
                        <a:rPr lang="hu-HU" sz="3600">
                          <a:solidFill>
                            <a:schemeClr val="lt1"/>
                          </a:solidFill>
                        </a:rPr>
                        <a:t>MDNet</a:t>
                      </a:r>
                      <a:endParaRPr sz="3600">
                        <a:solidFill>
                          <a:schemeClr val="lt1"/>
                        </a:solidFill>
                      </a:endParaRPr>
                    </a:p>
                  </a:txBody>
                  <a:tcPr marT="45725" marB="45725" marR="91450" marL="91450"/>
                </a:tc>
                <a:tc>
                  <a:txBody>
                    <a:bodyPr>
                      <a:noAutofit/>
                    </a:bodyPr>
                    <a:lstStyle/>
                    <a:p>
                      <a:pPr indent="0" lvl="0" marL="0" marR="0" rtl="0" algn="ctr">
                        <a:spcBef>
                          <a:spcPts val="0"/>
                        </a:spcBef>
                        <a:spcAft>
                          <a:spcPts val="0"/>
                        </a:spcAft>
                        <a:buNone/>
                      </a:pPr>
                      <a:r>
                        <a:rPr lang="hu-HU" sz="3600">
                          <a:solidFill>
                            <a:schemeClr val="lt1"/>
                          </a:solidFill>
                        </a:rPr>
                        <a:t>0.696</a:t>
                      </a:r>
                      <a:endParaRPr sz="3600">
                        <a:solidFill>
                          <a:schemeClr val="lt1"/>
                        </a:solidFill>
                      </a:endParaRPr>
                    </a:p>
                  </a:txBody>
                  <a:tcPr marT="45725" marB="45725" marR="91450" marL="91450"/>
                </a:tc>
                <a:tc>
                  <a:txBody>
                    <a:bodyPr>
                      <a:noAutofit/>
                    </a:bodyPr>
                    <a:lstStyle/>
                    <a:p>
                      <a:pPr indent="0" lvl="0" marL="0" marR="0" rtl="0" algn="ctr">
                        <a:spcBef>
                          <a:spcPts val="0"/>
                        </a:spcBef>
                        <a:spcAft>
                          <a:spcPts val="0"/>
                        </a:spcAft>
                        <a:buNone/>
                      </a:pPr>
                      <a:r>
                        <a:rPr lang="hu-HU" sz="3600">
                          <a:solidFill>
                            <a:schemeClr val="lt1"/>
                          </a:solidFill>
                        </a:rPr>
                        <a:t>0.935</a:t>
                      </a:r>
                      <a:endParaRPr sz="3600">
                        <a:solidFill>
                          <a:schemeClr val="lt1"/>
                        </a:solidFill>
                      </a:endParaRPr>
                    </a:p>
                  </a:txBody>
                  <a:tcPr marT="45725" marB="45725" marR="91450" marL="91450"/>
                </a:tc>
              </a:tr>
              <a:tr h="802425">
                <a:tc>
                  <a:txBody>
                    <a:bodyPr>
                      <a:noAutofit/>
                    </a:bodyPr>
                    <a:lstStyle/>
                    <a:p>
                      <a:pPr indent="0" lvl="0" marL="0" marR="0" rtl="0" algn="ctr">
                        <a:spcBef>
                          <a:spcPts val="0"/>
                        </a:spcBef>
                        <a:spcAft>
                          <a:spcPts val="0"/>
                        </a:spcAft>
                        <a:buNone/>
                      </a:pPr>
                      <a:r>
                        <a:rPr lang="hu-HU" sz="3600">
                          <a:solidFill>
                            <a:schemeClr val="lt1"/>
                          </a:solidFill>
                        </a:rPr>
                        <a:t>CCOT</a:t>
                      </a:r>
                      <a:endParaRPr sz="3600">
                        <a:solidFill>
                          <a:schemeClr val="lt1"/>
                        </a:solidFill>
                      </a:endParaRPr>
                    </a:p>
                  </a:txBody>
                  <a:tcPr marT="45725" marB="45725" marR="91450" marL="91450"/>
                </a:tc>
                <a:tc>
                  <a:txBody>
                    <a:bodyPr>
                      <a:noAutofit/>
                    </a:bodyPr>
                    <a:lstStyle/>
                    <a:p>
                      <a:pPr indent="0" lvl="0" marL="0" marR="0" rtl="0" algn="ctr">
                        <a:spcBef>
                          <a:spcPts val="0"/>
                        </a:spcBef>
                        <a:spcAft>
                          <a:spcPts val="0"/>
                        </a:spcAft>
                        <a:buNone/>
                      </a:pPr>
                      <a:r>
                        <a:rPr lang="hu-HU" sz="3600">
                          <a:solidFill>
                            <a:schemeClr val="lt1"/>
                          </a:solidFill>
                        </a:rPr>
                        <a:t>0.686</a:t>
                      </a:r>
                      <a:endParaRPr sz="3600">
                        <a:solidFill>
                          <a:schemeClr val="lt1"/>
                        </a:solidFill>
                      </a:endParaRPr>
                    </a:p>
                  </a:txBody>
                  <a:tcPr marT="45725" marB="45725" marR="91450" marL="91450"/>
                </a:tc>
                <a:tc>
                  <a:txBody>
                    <a:bodyPr>
                      <a:noAutofit/>
                    </a:bodyPr>
                    <a:lstStyle/>
                    <a:p>
                      <a:pPr indent="0" lvl="0" marL="0" marR="0" rtl="0" algn="ctr">
                        <a:spcBef>
                          <a:spcPts val="0"/>
                        </a:spcBef>
                        <a:spcAft>
                          <a:spcPts val="0"/>
                        </a:spcAft>
                        <a:buNone/>
                      </a:pPr>
                      <a:r>
                        <a:rPr lang="hu-HU" sz="3600">
                          <a:solidFill>
                            <a:schemeClr val="lt1"/>
                          </a:solidFill>
                        </a:rPr>
                        <a:t>0.920</a:t>
                      </a:r>
                      <a:endParaRPr sz="3600">
                        <a:solidFill>
                          <a:schemeClr val="lt1"/>
                        </a:solidFill>
                      </a:endParaRPr>
                    </a:p>
                  </a:txBody>
                  <a:tcPr marT="45725" marB="45725" marR="91450" marL="91450"/>
                </a:tc>
              </a:tr>
              <a:tr h="802425">
                <a:tc>
                  <a:txBody>
                    <a:bodyPr>
                      <a:noAutofit/>
                    </a:bodyPr>
                    <a:lstStyle/>
                    <a:p>
                      <a:pPr indent="0" lvl="0" marL="0" marR="0" rtl="0" algn="ctr">
                        <a:spcBef>
                          <a:spcPts val="0"/>
                        </a:spcBef>
                        <a:spcAft>
                          <a:spcPts val="0"/>
                        </a:spcAft>
                        <a:buNone/>
                      </a:pPr>
                      <a:r>
                        <a:rPr lang="hu-HU" sz="3600">
                          <a:solidFill>
                            <a:schemeClr val="lt1"/>
                          </a:solidFill>
                        </a:rPr>
                        <a:t>TCNN</a:t>
                      </a:r>
                      <a:endParaRPr sz="3600">
                        <a:solidFill>
                          <a:schemeClr val="lt1"/>
                        </a:solidFill>
                      </a:endParaRPr>
                    </a:p>
                  </a:txBody>
                  <a:tcPr marT="45725" marB="45725" marR="91450" marL="91450"/>
                </a:tc>
                <a:tc>
                  <a:txBody>
                    <a:bodyPr>
                      <a:noAutofit/>
                    </a:bodyPr>
                    <a:lstStyle/>
                    <a:p>
                      <a:pPr indent="0" lvl="0" marL="0" marR="0" rtl="0" algn="ctr">
                        <a:spcBef>
                          <a:spcPts val="0"/>
                        </a:spcBef>
                        <a:spcAft>
                          <a:spcPts val="0"/>
                        </a:spcAft>
                        <a:buNone/>
                      </a:pPr>
                      <a:r>
                        <a:rPr lang="hu-HU" sz="3600">
                          <a:solidFill>
                            <a:schemeClr val="lt1"/>
                          </a:solidFill>
                        </a:rPr>
                        <a:t>0.678</a:t>
                      </a:r>
                      <a:endParaRPr sz="3600">
                        <a:solidFill>
                          <a:schemeClr val="lt1"/>
                        </a:solidFill>
                      </a:endParaRPr>
                    </a:p>
                  </a:txBody>
                  <a:tcPr marT="45725" marB="45725" marR="91450" marL="91450"/>
                </a:tc>
                <a:tc>
                  <a:txBody>
                    <a:bodyPr>
                      <a:noAutofit/>
                    </a:bodyPr>
                    <a:lstStyle/>
                    <a:p>
                      <a:pPr indent="0" lvl="0" marL="0" marR="0" rtl="0" algn="ctr">
                        <a:spcBef>
                          <a:spcPts val="0"/>
                        </a:spcBef>
                        <a:spcAft>
                          <a:spcPts val="0"/>
                        </a:spcAft>
                        <a:buNone/>
                      </a:pPr>
                      <a:r>
                        <a:rPr lang="hu-HU" sz="3600">
                          <a:solidFill>
                            <a:schemeClr val="lt1"/>
                          </a:solidFill>
                        </a:rPr>
                        <a:t>0.949</a:t>
                      </a:r>
                      <a:endParaRPr sz="3600">
                        <a:solidFill>
                          <a:schemeClr val="lt1"/>
                        </a:solidFill>
                      </a:endParaRPr>
                    </a:p>
                  </a:txBody>
                  <a:tcPr marT="45725" marB="45725" marR="91450" marL="91450"/>
                </a:tc>
              </a:tr>
              <a:tr h="802425">
                <a:tc>
                  <a:txBody>
                    <a:bodyPr>
                      <a:noAutofit/>
                    </a:bodyPr>
                    <a:lstStyle/>
                    <a:p>
                      <a:pPr indent="0" lvl="0" marL="0" marR="0" rtl="0" algn="ctr">
                        <a:spcBef>
                          <a:spcPts val="0"/>
                        </a:spcBef>
                        <a:spcAft>
                          <a:spcPts val="0"/>
                        </a:spcAft>
                        <a:buNone/>
                      </a:pPr>
                      <a:r>
                        <a:rPr lang="hu-HU" sz="3600">
                          <a:solidFill>
                            <a:schemeClr val="lt1"/>
                          </a:solidFill>
                        </a:rPr>
                        <a:t>FCNN</a:t>
                      </a:r>
                      <a:endParaRPr sz="3600">
                        <a:solidFill>
                          <a:schemeClr val="lt1"/>
                        </a:solidFill>
                      </a:endParaRPr>
                    </a:p>
                  </a:txBody>
                  <a:tcPr marT="45725" marB="45725" marR="91450" marL="91450"/>
                </a:tc>
                <a:tc>
                  <a:txBody>
                    <a:bodyPr>
                      <a:noAutofit/>
                    </a:bodyPr>
                    <a:lstStyle/>
                    <a:p>
                      <a:pPr indent="0" lvl="0" marL="0" marR="0" rtl="0" algn="ctr">
                        <a:spcBef>
                          <a:spcPts val="0"/>
                        </a:spcBef>
                        <a:spcAft>
                          <a:spcPts val="0"/>
                        </a:spcAft>
                        <a:buNone/>
                      </a:pPr>
                      <a:r>
                        <a:rPr lang="hu-HU" sz="3600">
                          <a:solidFill>
                            <a:schemeClr val="lt1"/>
                          </a:solidFill>
                        </a:rPr>
                        <a:t>0.660</a:t>
                      </a:r>
                      <a:endParaRPr sz="3600">
                        <a:solidFill>
                          <a:schemeClr val="lt1"/>
                        </a:solidFill>
                      </a:endParaRPr>
                    </a:p>
                  </a:txBody>
                  <a:tcPr marT="45725" marB="45725" marR="91450" marL="91450"/>
                </a:tc>
                <a:tc>
                  <a:txBody>
                    <a:bodyPr>
                      <a:noAutofit/>
                    </a:bodyPr>
                    <a:lstStyle/>
                    <a:p>
                      <a:pPr indent="0" lvl="0" marL="0" marR="0" rtl="0" algn="ctr">
                        <a:spcBef>
                          <a:spcPts val="0"/>
                        </a:spcBef>
                        <a:spcAft>
                          <a:spcPts val="0"/>
                        </a:spcAft>
                        <a:buNone/>
                      </a:pPr>
                      <a:r>
                        <a:rPr lang="hu-HU" sz="3600">
                          <a:solidFill>
                            <a:schemeClr val="lt1"/>
                          </a:solidFill>
                        </a:rPr>
                        <a:t>0.916</a:t>
                      </a:r>
                      <a:endParaRPr sz="3600">
                        <a:solidFill>
                          <a:schemeClr val="lt1"/>
                        </a:solidFill>
                      </a:endParaRPr>
                    </a:p>
                  </a:txBody>
                  <a:tcPr marT="45725" marB="45725" marR="91450" marL="91450"/>
                </a:tc>
              </a:tr>
              <a:tr h="802425">
                <a:tc>
                  <a:txBody>
                    <a:bodyPr>
                      <a:noAutofit/>
                    </a:bodyPr>
                    <a:lstStyle/>
                    <a:p>
                      <a:pPr indent="0" lvl="0" marL="0" marR="0" rtl="0" algn="ctr">
                        <a:spcBef>
                          <a:spcPts val="0"/>
                        </a:spcBef>
                        <a:spcAft>
                          <a:spcPts val="0"/>
                        </a:spcAft>
                        <a:buNone/>
                      </a:pPr>
                      <a:r>
                        <a:rPr lang="hu-HU" sz="3600">
                          <a:solidFill>
                            <a:schemeClr val="lt1"/>
                          </a:solidFill>
                        </a:rPr>
                        <a:t>TCNN_MDNet</a:t>
                      </a:r>
                      <a:endParaRPr sz="3600">
                        <a:solidFill>
                          <a:schemeClr val="lt1"/>
                        </a:solidFill>
                      </a:endParaRPr>
                    </a:p>
                  </a:txBody>
                  <a:tcPr marT="45725" marB="45725" marR="91450" marL="91450"/>
                </a:tc>
                <a:tc>
                  <a:txBody>
                    <a:bodyPr>
                      <a:noAutofit/>
                    </a:bodyPr>
                    <a:lstStyle/>
                    <a:p>
                      <a:pPr indent="0" lvl="0" marL="0" marR="0" rtl="0" algn="ctr">
                        <a:spcBef>
                          <a:spcPts val="0"/>
                        </a:spcBef>
                        <a:spcAft>
                          <a:spcPts val="0"/>
                        </a:spcAft>
                        <a:buNone/>
                      </a:pPr>
                      <a:r>
                        <a:rPr lang="hu-HU" sz="3600">
                          <a:solidFill>
                            <a:schemeClr val="lt1"/>
                          </a:solidFill>
                        </a:rPr>
                        <a:t>0.653</a:t>
                      </a:r>
                      <a:endParaRPr sz="3600">
                        <a:solidFill>
                          <a:schemeClr val="lt1"/>
                        </a:solidFill>
                      </a:endParaRPr>
                    </a:p>
                  </a:txBody>
                  <a:tcPr marT="45725" marB="45725" marR="91450" marL="91450"/>
                </a:tc>
                <a:tc>
                  <a:txBody>
                    <a:bodyPr>
                      <a:noAutofit/>
                    </a:bodyPr>
                    <a:lstStyle/>
                    <a:p>
                      <a:pPr indent="0" lvl="0" marL="0" marR="0" rtl="0" algn="ctr">
                        <a:spcBef>
                          <a:spcPts val="0"/>
                        </a:spcBef>
                        <a:spcAft>
                          <a:spcPts val="0"/>
                        </a:spcAft>
                        <a:buNone/>
                      </a:pPr>
                      <a:r>
                        <a:rPr lang="hu-HU" sz="3600">
                          <a:solidFill>
                            <a:schemeClr val="lt1"/>
                          </a:solidFill>
                        </a:rPr>
                        <a:t>0.879</a:t>
                      </a:r>
                      <a:endParaRPr sz="3600">
                        <a:solidFill>
                          <a:schemeClr val="lt1"/>
                        </a:solidFill>
                      </a:endParaRPr>
                    </a:p>
                  </a:txBody>
                  <a:tcPr marT="45725" marB="45725" marR="91450" marL="91450"/>
                </a:tc>
              </a:tr>
            </a:tbl>
          </a:graphicData>
        </a:graphic>
      </p:graphicFrame>
      <p:sp>
        <p:nvSpPr>
          <p:cNvPr id="452" name="Shape 452"/>
          <p:cNvSpPr/>
          <p:nvPr/>
        </p:nvSpPr>
        <p:spPr>
          <a:xfrm>
            <a:off x="1244600" y="1483022"/>
            <a:ext cx="2622513" cy="564257"/>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lang="hu-HU" sz="3000">
                <a:solidFill>
                  <a:srgbClr val="FFFFFF"/>
                </a:solidFill>
                <a:latin typeface="Open Sans Light"/>
                <a:ea typeface="Open Sans Light"/>
                <a:cs typeface="Open Sans Light"/>
                <a:sym typeface="Open Sans Light"/>
              </a:rPr>
              <a:t>Overall Scores</a:t>
            </a:r>
            <a:endParaRPr sz="3000">
              <a:solidFill>
                <a:srgbClr val="FFFFFF"/>
              </a:solidFill>
              <a:latin typeface="Open Sans Light"/>
              <a:ea typeface="Open Sans Light"/>
              <a:cs typeface="Open Sans Light"/>
              <a:sym typeface="Open Sans Light"/>
            </a:endParaRPr>
          </a:p>
        </p:txBody>
      </p:sp>
      <p:graphicFrame>
        <p:nvGraphicFramePr>
          <p:cNvPr id="453" name="Shape 453"/>
          <p:cNvGraphicFramePr/>
          <p:nvPr/>
        </p:nvGraphicFramePr>
        <p:xfrm>
          <a:off x="2555856" y="9922655"/>
          <a:ext cx="3000000" cy="3000000"/>
        </p:xfrm>
        <a:graphic>
          <a:graphicData uri="http://schemas.openxmlformats.org/drawingml/2006/table">
            <a:tbl>
              <a:tblPr bandRow="1" firstRow="1">
                <a:noFill/>
                <a:tableStyleId>{031DABB9-4D98-43DC-8D33-1BB20E45C1A8}</a:tableStyleId>
              </a:tblPr>
              <a:tblGrid>
                <a:gridCol w="6276425"/>
                <a:gridCol w="6276425"/>
              </a:tblGrid>
              <a:tr h="738750">
                <a:tc>
                  <a:txBody>
                    <a:bodyPr>
                      <a:noAutofit/>
                    </a:bodyPr>
                    <a:lstStyle/>
                    <a:p>
                      <a:pPr indent="0" lvl="0" marL="0" marR="0" rtl="0" algn="ctr">
                        <a:spcBef>
                          <a:spcPts val="0"/>
                        </a:spcBef>
                        <a:spcAft>
                          <a:spcPts val="0"/>
                        </a:spcAft>
                        <a:buNone/>
                      </a:pPr>
                      <a:r>
                        <a:rPr lang="hu-HU" sz="3600">
                          <a:solidFill>
                            <a:schemeClr val="lt1"/>
                          </a:solidFill>
                        </a:rPr>
                        <a:t>FPS (on CPU)</a:t>
                      </a:r>
                      <a:endParaRPr sz="3600">
                        <a:solidFill>
                          <a:schemeClr val="lt1"/>
                        </a:solidFill>
                      </a:endParaRPr>
                    </a:p>
                  </a:txBody>
                  <a:tcPr marT="45725" marB="45725" marR="91450" marL="91450"/>
                </a:tc>
                <a:tc>
                  <a:txBody>
                    <a:bodyPr>
                      <a:noAutofit/>
                    </a:bodyPr>
                    <a:lstStyle/>
                    <a:p>
                      <a:pPr indent="0" lvl="0" marL="0" marR="0" rtl="0" algn="ctr">
                        <a:spcBef>
                          <a:spcPts val="0"/>
                        </a:spcBef>
                        <a:spcAft>
                          <a:spcPts val="0"/>
                        </a:spcAft>
                        <a:buNone/>
                      </a:pPr>
                      <a:r>
                        <a:rPr lang="hu-HU" sz="3600">
                          <a:solidFill>
                            <a:schemeClr val="lt1"/>
                          </a:solidFill>
                        </a:rPr>
                        <a:t>Training</a:t>
                      </a:r>
                      <a:endParaRPr sz="3600">
                        <a:solidFill>
                          <a:schemeClr val="lt1"/>
                        </a:solidFill>
                      </a:endParaRPr>
                    </a:p>
                  </a:txBody>
                  <a:tcPr marT="45725" marB="45725" marR="91450" marL="91450"/>
                </a:tc>
              </a:tr>
              <a:tr h="738750">
                <a:tc>
                  <a:txBody>
                    <a:bodyPr>
                      <a:noAutofit/>
                    </a:bodyPr>
                    <a:lstStyle/>
                    <a:p>
                      <a:pPr indent="0" lvl="0" marL="0" marR="0" rtl="0" algn="ctr">
                        <a:spcBef>
                          <a:spcPts val="0"/>
                        </a:spcBef>
                        <a:spcAft>
                          <a:spcPts val="0"/>
                        </a:spcAft>
                        <a:buNone/>
                      </a:pPr>
                      <a:r>
                        <a:rPr lang="hu-HU" sz="3600">
                          <a:solidFill>
                            <a:schemeClr val="lt1"/>
                          </a:solidFill>
                        </a:rPr>
                        <a:t>~9.5 sec/frame</a:t>
                      </a:r>
                      <a:endParaRPr sz="3600">
                        <a:solidFill>
                          <a:schemeClr val="lt1"/>
                        </a:solidFill>
                      </a:endParaRPr>
                    </a:p>
                  </a:txBody>
                  <a:tcPr marT="45725" marB="45725" marR="91450" marL="91450"/>
                </a:tc>
                <a:tc>
                  <a:txBody>
                    <a:bodyPr>
                      <a:noAutofit/>
                    </a:bodyPr>
                    <a:lstStyle/>
                    <a:p>
                      <a:pPr indent="0" lvl="0" marL="0" marR="0" rtl="0" algn="ctr">
                        <a:spcBef>
                          <a:spcPts val="0"/>
                        </a:spcBef>
                        <a:spcAft>
                          <a:spcPts val="0"/>
                        </a:spcAft>
                        <a:buNone/>
                      </a:pPr>
                      <a:r>
                        <a:rPr lang="hu-HU" sz="3600">
                          <a:solidFill>
                            <a:schemeClr val="lt1"/>
                          </a:solidFill>
                        </a:rPr>
                        <a:t>15 hours</a:t>
                      </a:r>
                      <a:endParaRPr sz="3600">
                        <a:solidFill>
                          <a:schemeClr val="lt1"/>
                        </a:solidFill>
                      </a:endParaRPr>
                    </a:p>
                  </a:txBody>
                  <a:tcPr marT="45725" marB="45725" marR="91450" marL="91450"/>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Shape 458"/>
          <p:cNvSpPr/>
          <p:nvPr/>
        </p:nvSpPr>
        <p:spPr>
          <a:xfrm>
            <a:off x="1236464" y="764877"/>
            <a:ext cx="4722447"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Qualitative Results</a:t>
            </a:r>
            <a:endParaRPr b="1" sz="4000">
              <a:solidFill>
                <a:srgbClr val="FFFFFF"/>
              </a:solidFill>
              <a:latin typeface="Open Sans"/>
              <a:ea typeface="Open Sans"/>
              <a:cs typeface="Open Sans"/>
              <a:sym typeface="Open Sans"/>
            </a:endParaRPr>
          </a:p>
        </p:txBody>
      </p:sp>
      <p:pic>
        <p:nvPicPr>
          <p:cNvPr id="459" name="Shape 459"/>
          <p:cNvPicPr preferRelativeResize="0"/>
          <p:nvPr/>
        </p:nvPicPr>
        <p:blipFill rotWithShape="1">
          <a:blip r:embed="rId3">
            <a:alphaModFix/>
          </a:blip>
          <a:srcRect b="0" l="0" r="0" t="0"/>
          <a:stretch/>
        </p:blipFill>
        <p:spPr>
          <a:xfrm>
            <a:off x="1236464" y="3274141"/>
            <a:ext cx="10414762" cy="7811072"/>
          </a:xfrm>
          <a:prstGeom prst="rect">
            <a:avLst/>
          </a:prstGeom>
          <a:noFill/>
          <a:ln>
            <a:noFill/>
          </a:ln>
        </p:spPr>
      </p:pic>
      <p:pic>
        <p:nvPicPr>
          <p:cNvPr id="460" name="Shape 460"/>
          <p:cNvPicPr preferRelativeResize="0"/>
          <p:nvPr/>
        </p:nvPicPr>
        <p:blipFill rotWithShape="1">
          <a:blip r:embed="rId4">
            <a:alphaModFix/>
          </a:blip>
          <a:srcRect b="0" l="0" r="0" t="0"/>
          <a:stretch/>
        </p:blipFill>
        <p:spPr>
          <a:xfrm>
            <a:off x="12191999" y="3274141"/>
            <a:ext cx="10414763" cy="781107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Shape 465"/>
          <p:cNvSpPr/>
          <p:nvPr/>
        </p:nvSpPr>
        <p:spPr>
          <a:xfrm>
            <a:off x="1236464" y="764877"/>
            <a:ext cx="4722447"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Qualitative Results</a:t>
            </a:r>
            <a:endParaRPr b="1" sz="4000">
              <a:solidFill>
                <a:srgbClr val="FFFFFF"/>
              </a:solidFill>
              <a:latin typeface="Open Sans"/>
              <a:ea typeface="Open Sans"/>
              <a:cs typeface="Open Sans"/>
              <a:sym typeface="Open Sans"/>
            </a:endParaRPr>
          </a:p>
        </p:txBody>
      </p:sp>
      <p:pic>
        <p:nvPicPr>
          <p:cNvPr id="466" name="Shape 466"/>
          <p:cNvPicPr preferRelativeResize="0"/>
          <p:nvPr/>
        </p:nvPicPr>
        <p:blipFill rotWithShape="1">
          <a:blip r:embed="rId3">
            <a:alphaModFix/>
          </a:blip>
          <a:srcRect b="0" l="0" r="0" t="0"/>
          <a:stretch/>
        </p:blipFill>
        <p:spPr>
          <a:xfrm>
            <a:off x="1236464" y="3025987"/>
            <a:ext cx="21596183" cy="91183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cxnSp>
        <p:nvCxnSpPr>
          <p:cNvPr id="79" name="Shape 79"/>
          <p:cNvCxnSpPr/>
          <p:nvPr/>
        </p:nvCxnSpPr>
        <p:spPr>
          <a:xfrm flipH="1" rot="10800000">
            <a:off x="12699999" y="4930630"/>
            <a:ext cx="2734379" cy="33"/>
          </a:xfrm>
          <a:prstGeom prst="straightConnector1">
            <a:avLst/>
          </a:prstGeom>
          <a:noFill/>
          <a:ln cap="flat" cmpd="sng" w="127000">
            <a:solidFill>
              <a:srgbClr val="F3394A"/>
            </a:solidFill>
            <a:prstDash val="solid"/>
            <a:miter lim="8000"/>
            <a:headEnd len="med" w="med" type="none"/>
            <a:tailEnd len="med" w="med" type="none"/>
          </a:ln>
        </p:spPr>
      </p:cxnSp>
      <p:sp>
        <p:nvSpPr>
          <p:cNvPr id="80" name="Shape 80"/>
          <p:cNvSpPr/>
          <p:nvPr/>
        </p:nvSpPr>
        <p:spPr>
          <a:xfrm>
            <a:off x="12598400" y="3481321"/>
            <a:ext cx="9194800" cy="1099788"/>
          </a:xfrm>
          <a:prstGeom prst="rect">
            <a:avLst/>
          </a:prstGeom>
          <a:noFill/>
          <a:ln>
            <a:noFill/>
          </a:ln>
        </p:spPr>
        <p:txBody>
          <a:bodyPr anchorCtr="0" anchor="ctr" bIns="50800" lIns="50800" spcFirstLastPara="1" rIns="50800" wrap="square" tIns="50800">
            <a:noAutofit/>
          </a:bodyPr>
          <a:lstStyle/>
          <a:p>
            <a:pPr indent="0" lvl="0" marL="0" marR="0" rtl="0" algn="l">
              <a:lnSpc>
                <a:spcPct val="90000"/>
              </a:lnSpc>
              <a:spcBef>
                <a:spcPts val="0"/>
              </a:spcBef>
              <a:spcAft>
                <a:spcPts val="0"/>
              </a:spcAft>
              <a:buNone/>
            </a:pPr>
            <a:r>
              <a:rPr b="0" i="0" lang="hu-HU" sz="7200" u="none" cap="none" strike="noStrike">
                <a:solidFill>
                  <a:srgbClr val="FFFFFF"/>
                </a:solidFill>
                <a:latin typeface="Open Sans SemiBold"/>
                <a:ea typeface="Open Sans SemiBold"/>
                <a:cs typeface="Open Sans SemiBold"/>
                <a:sym typeface="Open Sans SemiBold"/>
              </a:rPr>
              <a:t>CNNs</a:t>
            </a:r>
            <a:endParaRPr b="0" i="0" sz="7200" u="none" cap="none" strike="noStrike">
              <a:solidFill>
                <a:srgbClr val="FFFFFF"/>
              </a:solidFill>
              <a:latin typeface="Open Sans Light"/>
              <a:ea typeface="Open Sans Light"/>
              <a:cs typeface="Open Sans Light"/>
              <a:sym typeface="Open Sans Light"/>
            </a:endParaRPr>
          </a:p>
        </p:txBody>
      </p:sp>
      <p:sp>
        <p:nvSpPr>
          <p:cNvPr id="81" name="Shape 81"/>
          <p:cNvSpPr/>
          <p:nvPr/>
        </p:nvSpPr>
        <p:spPr>
          <a:xfrm>
            <a:off x="1236477" y="764875"/>
            <a:ext cx="3595200" cy="718200"/>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i="0" lang="hu-HU" sz="4000" u="none" cap="none" strike="noStrike">
                <a:solidFill>
                  <a:srgbClr val="FFFFFF"/>
                </a:solidFill>
                <a:latin typeface="Open Sans"/>
                <a:ea typeface="Open Sans"/>
                <a:cs typeface="Open Sans"/>
                <a:sym typeface="Open Sans"/>
              </a:rPr>
              <a:t>Introduction</a:t>
            </a:r>
            <a:endParaRPr b="1" i="0" sz="4000" u="none" cap="none" strike="noStrike">
              <a:solidFill>
                <a:srgbClr val="FFFFFF"/>
              </a:solidFill>
              <a:latin typeface="Open Sans"/>
              <a:ea typeface="Open Sans"/>
              <a:cs typeface="Open Sans"/>
              <a:sym typeface="Open Sans"/>
            </a:endParaRPr>
          </a:p>
        </p:txBody>
      </p:sp>
      <p:sp>
        <p:nvSpPr>
          <p:cNvPr id="82" name="Shape 82"/>
          <p:cNvSpPr/>
          <p:nvPr/>
        </p:nvSpPr>
        <p:spPr>
          <a:xfrm>
            <a:off x="12598400" y="5554012"/>
            <a:ext cx="9093201" cy="5088573"/>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0" i="0" lang="hu-HU" sz="3600" u="none" cap="none" strike="noStrike">
                <a:solidFill>
                  <a:srgbClr val="FFFFFF"/>
                </a:solidFill>
                <a:latin typeface="Open Sans"/>
                <a:ea typeface="Open Sans"/>
                <a:cs typeface="Open Sans"/>
                <a:sym typeface="Open Sans"/>
              </a:rPr>
              <a:t>Handle 2D local structures (visual data)</a:t>
            </a:r>
            <a:endParaRPr/>
          </a:p>
          <a:p>
            <a:pPr indent="0" lvl="0" marL="0" marR="0" rtl="0" algn="l">
              <a:spcBef>
                <a:spcPts val="0"/>
              </a:spcBef>
              <a:spcAft>
                <a:spcPts val="0"/>
              </a:spcAft>
              <a:buNone/>
            </a:pPr>
            <a:r>
              <a:t/>
            </a:r>
            <a:endParaRPr b="0" i="0" sz="3600" u="none" cap="none" strike="noStrike">
              <a:solidFill>
                <a:srgbClr val="FFFFFF"/>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rgbClr val="FFFFFF"/>
                </a:solidFill>
                <a:latin typeface="Open Sans"/>
                <a:ea typeface="Open Sans"/>
                <a:cs typeface="Open Sans"/>
                <a:sym typeface="Open Sans"/>
              </a:rPr>
              <a:t>Activations uncover structural relations</a:t>
            </a:r>
            <a:endParaRPr b="0" i="0" sz="3600" u="none" cap="none" strike="noStrike">
              <a:solidFill>
                <a:srgbClr val="FFFFFF"/>
              </a:solidFill>
              <a:latin typeface="Open Sans"/>
              <a:ea typeface="Open Sans"/>
              <a:cs typeface="Open Sans"/>
              <a:sym typeface="Open Sans"/>
            </a:endParaRPr>
          </a:p>
          <a:p>
            <a:pPr indent="0" lvl="0" marL="0" marR="0" rtl="0" algn="l">
              <a:spcBef>
                <a:spcPts val="0"/>
              </a:spcBef>
              <a:spcAft>
                <a:spcPts val="0"/>
              </a:spcAft>
              <a:buNone/>
            </a:pPr>
            <a:r>
              <a:t/>
            </a:r>
            <a:endParaRPr b="0" i="0" sz="3600" u="none" cap="none" strike="noStrike">
              <a:solidFill>
                <a:srgbClr val="FFFFFF"/>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rgbClr val="FFFFFF"/>
                </a:solidFill>
                <a:latin typeface="Open Sans"/>
                <a:ea typeface="Open Sans"/>
                <a:cs typeface="Open Sans"/>
                <a:sym typeface="Open Sans"/>
              </a:rPr>
              <a:t>Temporal</a:t>
            </a:r>
            <a:endParaRPr b="0" i="0" sz="3600" u="none" cap="none" strike="noStrike">
              <a:solidFill>
                <a:srgbClr val="FFFFFF"/>
              </a:solidFill>
              <a:latin typeface="Open Sans"/>
              <a:ea typeface="Open Sans"/>
              <a:cs typeface="Open Sans"/>
              <a:sym typeface="Open Sans"/>
            </a:endParaRPr>
          </a:p>
          <a:p>
            <a:pPr indent="0" lvl="0" marL="0" marR="0" rtl="0" algn="l">
              <a:spcBef>
                <a:spcPts val="0"/>
              </a:spcBef>
              <a:spcAft>
                <a:spcPts val="0"/>
              </a:spcAft>
              <a:buNone/>
            </a:pPr>
            <a:r>
              <a:t/>
            </a:r>
            <a:endParaRPr b="0" i="0" sz="3600" u="none" cap="none" strike="noStrike">
              <a:solidFill>
                <a:srgbClr val="FFFFFF"/>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rgbClr val="FFFFFF"/>
                </a:solidFill>
                <a:latin typeface="Open Sans"/>
                <a:ea typeface="Open Sans"/>
                <a:cs typeface="Open Sans"/>
                <a:sym typeface="Open Sans"/>
              </a:rPr>
              <a:t>Can force the extraction of local features</a:t>
            </a:r>
            <a:endParaRPr b="0" i="0" sz="3600" u="none" cap="none" strike="noStrike">
              <a:solidFill>
                <a:srgbClr val="FFFFFF"/>
              </a:solidFill>
              <a:latin typeface="Open Sans"/>
              <a:ea typeface="Open Sans"/>
              <a:cs typeface="Open Sans"/>
              <a:sym typeface="Open Sans"/>
            </a:endParaRPr>
          </a:p>
          <a:p>
            <a:pPr indent="0" lvl="0" marL="0" marR="0" rtl="0" algn="l">
              <a:spcBef>
                <a:spcPts val="0"/>
              </a:spcBef>
              <a:spcAft>
                <a:spcPts val="0"/>
              </a:spcAft>
              <a:buNone/>
            </a:pPr>
            <a:r>
              <a:t/>
            </a:r>
            <a:endParaRPr b="0" i="0" sz="3600" u="none" cap="none" strike="noStrike">
              <a:solidFill>
                <a:srgbClr val="FFFFFF"/>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rgbClr val="FFFFFF"/>
                </a:solidFill>
                <a:latin typeface="Open Sans"/>
                <a:ea typeface="Open Sans"/>
                <a:cs typeface="Open Sans"/>
                <a:sym typeface="Open Sans"/>
              </a:rPr>
              <a:t>Best under imaging conditions</a:t>
            </a:r>
            <a:endParaRPr b="0" i="0" sz="3600" u="none" cap="none" strike="noStrike">
              <a:solidFill>
                <a:srgbClr val="FFFFFF"/>
              </a:solidFill>
              <a:latin typeface="Open Sans"/>
              <a:ea typeface="Open Sans"/>
              <a:cs typeface="Open Sans"/>
              <a:sym typeface="Open Sans"/>
            </a:endParaRPr>
          </a:p>
        </p:txBody>
      </p:sp>
      <p:sp>
        <p:nvSpPr>
          <p:cNvPr id="83" name="Shape 83"/>
          <p:cNvSpPr/>
          <p:nvPr/>
        </p:nvSpPr>
        <p:spPr>
          <a:xfrm>
            <a:off x="22328881" y="12654538"/>
            <a:ext cx="359074" cy="471924"/>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b="0" i="0" lang="hu-HU" sz="2400" u="none" cap="none" strike="noStrike">
                <a:solidFill>
                  <a:srgbClr val="FFFFFF"/>
                </a:solidFill>
                <a:latin typeface="Open Sans Light"/>
                <a:ea typeface="Open Sans Light"/>
                <a:cs typeface="Open Sans Light"/>
                <a:sym typeface="Open Sans Light"/>
              </a:rPr>
              <a:t> </a:t>
            </a:r>
            <a:fld id="{00000000-1234-1234-1234-123412341234}" type="slidenum">
              <a:rPr b="0" i="0" lang="hu-HU" sz="2400" u="none" cap="none" strike="noStrike">
                <a:solidFill>
                  <a:srgbClr val="FFFFFF"/>
                </a:solidFill>
                <a:latin typeface="Open Sans Light"/>
                <a:ea typeface="Open Sans Light"/>
                <a:cs typeface="Open Sans Light"/>
                <a:sym typeface="Open Sans Light"/>
              </a:rPr>
              <a:t>‹#›</a:t>
            </a:fld>
            <a:endParaRPr b="0" i="0" sz="2400" u="none" cap="none" strike="noStrike">
              <a:solidFill>
                <a:srgbClr val="FFFFFF"/>
              </a:solidFill>
              <a:latin typeface="Open Sans Light"/>
              <a:ea typeface="Open Sans Light"/>
              <a:cs typeface="Open Sans Light"/>
              <a:sym typeface="Open Sans Light"/>
            </a:endParaRPr>
          </a:p>
        </p:txBody>
      </p:sp>
      <p:pic>
        <p:nvPicPr>
          <p:cNvPr descr="http://cs231n.github.io/assets/cnn/depthcol.jpeg" id="84" name="Shape 84"/>
          <p:cNvPicPr preferRelativeResize="0"/>
          <p:nvPr/>
        </p:nvPicPr>
        <p:blipFill rotWithShape="1">
          <a:blip r:embed="rId3">
            <a:alphaModFix/>
          </a:blip>
          <a:srcRect b="0" l="0" r="0" t="0"/>
          <a:stretch/>
        </p:blipFill>
        <p:spPr>
          <a:xfrm>
            <a:off x="155575" y="3028534"/>
            <a:ext cx="4419600" cy="3105150"/>
          </a:xfrm>
          <a:prstGeom prst="rect">
            <a:avLst/>
          </a:prstGeom>
          <a:noFill/>
          <a:ln>
            <a:noFill/>
          </a:ln>
        </p:spPr>
      </p:pic>
      <p:pic>
        <p:nvPicPr>
          <p:cNvPr descr="http://cs231n.github.io/assets/cnn/depthcol.jpeg" id="85" name="Shape 85"/>
          <p:cNvPicPr preferRelativeResize="0"/>
          <p:nvPr/>
        </p:nvPicPr>
        <p:blipFill rotWithShape="1">
          <a:blip r:embed="rId3">
            <a:alphaModFix/>
          </a:blip>
          <a:srcRect b="0" l="0" r="0" t="0"/>
          <a:stretch/>
        </p:blipFill>
        <p:spPr>
          <a:xfrm>
            <a:off x="48520" y="2850734"/>
            <a:ext cx="12066371" cy="847766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pic>
        <p:nvPicPr>
          <p:cNvPr id="471" name="Shape 471"/>
          <p:cNvPicPr preferRelativeResize="0"/>
          <p:nvPr/>
        </p:nvPicPr>
        <p:blipFill rotWithShape="1">
          <a:blip r:embed="rId3">
            <a:alphaModFix/>
          </a:blip>
          <a:srcRect b="0" l="0" r="0" t="0"/>
          <a:stretch/>
        </p:blipFill>
        <p:spPr>
          <a:xfrm>
            <a:off x="1236464" y="4200525"/>
            <a:ext cx="10844409" cy="6099981"/>
          </a:xfrm>
          <a:prstGeom prst="rect">
            <a:avLst/>
          </a:prstGeom>
          <a:noFill/>
          <a:ln>
            <a:noFill/>
          </a:ln>
        </p:spPr>
      </p:pic>
      <p:sp>
        <p:nvSpPr>
          <p:cNvPr id="472" name="Shape 472"/>
          <p:cNvSpPr/>
          <p:nvPr/>
        </p:nvSpPr>
        <p:spPr>
          <a:xfrm>
            <a:off x="1236464" y="764877"/>
            <a:ext cx="4722447"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Qualitative Results</a:t>
            </a:r>
            <a:endParaRPr b="1" sz="4000">
              <a:solidFill>
                <a:srgbClr val="FFFFFF"/>
              </a:solidFill>
              <a:latin typeface="Open Sans"/>
              <a:ea typeface="Open Sans"/>
              <a:cs typeface="Open Sans"/>
              <a:sym typeface="Open Sans"/>
            </a:endParaRPr>
          </a:p>
        </p:txBody>
      </p:sp>
      <p:pic>
        <p:nvPicPr>
          <p:cNvPr id="473" name="Shape 473"/>
          <p:cNvPicPr preferRelativeResize="0"/>
          <p:nvPr/>
        </p:nvPicPr>
        <p:blipFill rotWithShape="1">
          <a:blip r:embed="rId4">
            <a:alphaModFix/>
          </a:blip>
          <a:srcRect b="0" l="0" r="0" t="0"/>
          <a:stretch/>
        </p:blipFill>
        <p:spPr>
          <a:xfrm>
            <a:off x="12158466" y="4200525"/>
            <a:ext cx="10844410" cy="609998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Shape 478"/>
          <p:cNvSpPr/>
          <p:nvPr/>
        </p:nvSpPr>
        <p:spPr>
          <a:xfrm>
            <a:off x="5464528" y="5970230"/>
            <a:ext cx="13444450" cy="1579920"/>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9600">
                <a:solidFill>
                  <a:srgbClr val="FFFFFF"/>
                </a:solidFill>
                <a:latin typeface="Open Sans Light"/>
                <a:ea typeface="Open Sans Light"/>
                <a:cs typeface="Open Sans Light"/>
                <a:sym typeface="Open Sans Light"/>
              </a:rPr>
              <a:t>Discussion &amp; Future Work</a:t>
            </a:r>
            <a:endParaRPr sz="9600">
              <a:solidFill>
                <a:srgbClr val="FFFFFF"/>
              </a:solidFill>
              <a:latin typeface="Open Sans Light"/>
              <a:ea typeface="Open Sans Light"/>
              <a:cs typeface="Open Sans Light"/>
              <a:sym typeface="Open Sans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Shape 483"/>
          <p:cNvSpPr/>
          <p:nvPr/>
        </p:nvSpPr>
        <p:spPr>
          <a:xfrm>
            <a:off x="4098892" y="808730"/>
            <a:ext cx="64" cy="18562839"/>
          </a:xfrm>
          <a:prstGeom prst="rect">
            <a:avLst/>
          </a:prstGeom>
          <a:noFill/>
          <a:ln>
            <a:noFill/>
          </a:ln>
        </p:spPr>
        <p:txBody>
          <a:bodyPr anchorCtr="0" anchor="ctr" bIns="0" lIns="0" spcFirstLastPara="1" rIns="0" wrap="square" tIns="0">
            <a:noAutofit/>
          </a:bodyPr>
          <a:lstStyle/>
          <a:p>
            <a:pPr indent="0" lvl="0" marL="0" marR="0" rtl="0" algn="ctr">
              <a:lnSpc>
                <a:spcPct val="190000"/>
              </a:lnSpc>
              <a:spcBef>
                <a:spcPts val="0"/>
              </a:spcBef>
              <a:spcAft>
                <a:spcPts val="0"/>
              </a:spcAft>
              <a:buNone/>
            </a:pPr>
            <a:r>
              <a:t/>
            </a:r>
            <a:endParaRPr baseline="-25000" sz="81000">
              <a:solidFill>
                <a:srgbClr val="FFFFFF"/>
              </a:solidFill>
              <a:latin typeface="Arial"/>
              <a:ea typeface="Arial"/>
              <a:cs typeface="Arial"/>
              <a:sym typeface="Arial"/>
            </a:endParaRPr>
          </a:p>
        </p:txBody>
      </p:sp>
      <p:sp>
        <p:nvSpPr>
          <p:cNvPr id="484" name="Shape 484"/>
          <p:cNvSpPr/>
          <p:nvPr/>
        </p:nvSpPr>
        <p:spPr>
          <a:xfrm>
            <a:off x="1236464" y="764877"/>
            <a:ext cx="6513001"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Discussion &amp; Future Work</a:t>
            </a:r>
            <a:endParaRPr b="1" sz="4000">
              <a:solidFill>
                <a:srgbClr val="FFFFFF"/>
              </a:solidFill>
              <a:latin typeface="Open Sans"/>
              <a:ea typeface="Open Sans"/>
              <a:cs typeface="Open Sans"/>
              <a:sym typeface="Open Sans"/>
            </a:endParaRPr>
          </a:p>
        </p:txBody>
      </p:sp>
      <p:sp>
        <p:nvSpPr>
          <p:cNvPr id="485" name="Shape 485"/>
          <p:cNvSpPr/>
          <p:nvPr/>
        </p:nvSpPr>
        <p:spPr>
          <a:xfrm>
            <a:off x="22240717" y="12654538"/>
            <a:ext cx="535403" cy="471924"/>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2400">
                <a:solidFill>
                  <a:srgbClr val="FFFFFF"/>
                </a:solidFill>
                <a:latin typeface="Open Sans Light"/>
                <a:ea typeface="Open Sans Light"/>
                <a:cs typeface="Open Sans Light"/>
                <a:sym typeface="Open Sans Light"/>
              </a:rPr>
              <a:t> </a:t>
            </a:r>
            <a:fld id="{00000000-1234-1234-1234-123412341234}" type="slidenum">
              <a:rPr lang="hu-HU" sz="2400">
                <a:solidFill>
                  <a:srgbClr val="FFFFFF"/>
                </a:solidFill>
                <a:latin typeface="Open Sans Light"/>
                <a:ea typeface="Open Sans Light"/>
                <a:cs typeface="Open Sans Light"/>
                <a:sym typeface="Open Sans Light"/>
              </a:rPr>
              <a:t>‹#›</a:t>
            </a:fld>
            <a:endParaRPr sz="2400">
              <a:solidFill>
                <a:srgbClr val="FFFFFF"/>
              </a:solidFill>
              <a:latin typeface="Open Sans Light"/>
              <a:ea typeface="Open Sans Light"/>
              <a:cs typeface="Open Sans Light"/>
              <a:sym typeface="Open Sans Light"/>
            </a:endParaRPr>
          </a:p>
        </p:txBody>
      </p:sp>
      <p:sp>
        <p:nvSpPr>
          <p:cNvPr id="486" name="Shape 486"/>
          <p:cNvSpPr txBox="1"/>
          <p:nvPr/>
        </p:nvSpPr>
        <p:spPr>
          <a:xfrm>
            <a:off x="1504335" y="5183868"/>
            <a:ext cx="21271784" cy="5088573"/>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lt1"/>
              </a:buClr>
              <a:buFont typeface="Open Sans"/>
              <a:buNone/>
            </a:pPr>
            <a:r>
              <a:rPr b="1" lang="hu-HU" sz="3600">
                <a:solidFill>
                  <a:schemeClr val="lt1"/>
                </a:solidFill>
                <a:latin typeface="Open Sans"/>
                <a:ea typeface="Open Sans"/>
                <a:cs typeface="Open Sans"/>
                <a:sym typeface="Open Sans"/>
              </a:rPr>
              <a:t>Training:</a:t>
            </a:r>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Font typeface="Open Sans"/>
              <a:buNone/>
            </a:pPr>
            <a:r>
              <a:rPr lang="hu-HU" sz="3600">
                <a:solidFill>
                  <a:schemeClr val="lt1"/>
                </a:solidFill>
                <a:latin typeface="Open Sans"/>
                <a:ea typeface="Open Sans"/>
                <a:cs typeface="Open Sans"/>
                <a:sym typeface="Open Sans"/>
              </a:rPr>
              <a:t>	Train the last layer of the network multi-domain (sequence specific).</a:t>
            </a:r>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Font typeface="Open Sans"/>
              <a:buNone/>
            </a:pPr>
            <a:r>
              <a:rPr lang="hu-HU" sz="3600">
                <a:solidFill>
                  <a:schemeClr val="lt1"/>
                </a:solidFill>
                <a:latin typeface="Open Sans"/>
                <a:ea typeface="Open Sans"/>
                <a:cs typeface="Open Sans"/>
                <a:sym typeface="Open Sans"/>
              </a:rPr>
              <a:t>	Increase the weights for low success imaging effects.</a:t>
            </a:r>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Font typeface="Open Sans"/>
              <a:buNone/>
            </a:pPr>
            <a:r>
              <a:rPr lang="hu-HU" sz="3600">
                <a:solidFill>
                  <a:schemeClr val="lt1"/>
                </a:solidFill>
                <a:latin typeface="Open Sans"/>
                <a:ea typeface="Open Sans"/>
                <a:cs typeface="Open Sans"/>
                <a:sym typeface="Open Sans"/>
              </a:rPr>
              <a:t>	Use OTB for training (more labels).</a:t>
            </a:r>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Font typeface="Open Sans"/>
              <a:buNone/>
            </a:pPr>
            <a:r>
              <a:rPr lang="hu-HU" sz="3600">
                <a:solidFill>
                  <a:schemeClr val="lt1"/>
                </a:solidFill>
                <a:latin typeface="Open Sans"/>
                <a:ea typeface="Open Sans"/>
                <a:cs typeface="Open Sans"/>
                <a:sym typeface="Open Sans"/>
              </a:rPr>
              <a:t>	Three stream fusion with CCOT or ECO.</a:t>
            </a:r>
            <a:endParaRPr b="0" i="0" sz="3600" u="none" cap="none" strike="noStrike">
              <a:solidFill>
                <a:schemeClr val="lt1"/>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Shape 491"/>
          <p:cNvSpPr/>
          <p:nvPr/>
        </p:nvSpPr>
        <p:spPr>
          <a:xfrm>
            <a:off x="4098892" y="808730"/>
            <a:ext cx="64" cy="18562839"/>
          </a:xfrm>
          <a:prstGeom prst="rect">
            <a:avLst/>
          </a:prstGeom>
          <a:noFill/>
          <a:ln>
            <a:noFill/>
          </a:ln>
        </p:spPr>
        <p:txBody>
          <a:bodyPr anchorCtr="0" anchor="ctr" bIns="0" lIns="0" spcFirstLastPara="1" rIns="0" wrap="square" tIns="0">
            <a:noAutofit/>
          </a:bodyPr>
          <a:lstStyle/>
          <a:p>
            <a:pPr indent="0" lvl="0" marL="0" marR="0" rtl="0" algn="ctr">
              <a:lnSpc>
                <a:spcPct val="190000"/>
              </a:lnSpc>
              <a:spcBef>
                <a:spcPts val="0"/>
              </a:spcBef>
              <a:spcAft>
                <a:spcPts val="0"/>
              </a:spcAft>
              <a:buNone/>
            </a:pPr>
            <a:r>
              <a:t/>
            </a:r>
            <a:endParaRPr baseline="-25000" sz="81000">
              <a:solidFill>
                <a:srgbClr val="FFFFFF"/>
              </a:solidFill>
              <a:latin typeface="Arial"/>
              <a:ea typeface="Arial"/>
              <a:cs typeface="Arial"/>
              <a:sym typeface="Arial"/>
            </a:endParaRPr>
          </a:p>
        </p:txBody>
      </p:sp>
      <p:sp>
        <p:nvSpPr>
          <p:cNvPr id="492" name="Shape 492"/>
          <p:cNvSpPr/>
          <p:nvPr/>
        </p:nvSpPr>
        <p:spPr>
          <a:xfrm>
            <a:off x="1236464" y="764877"/>
            <a:ext cx="6513001"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Discussion &amp; Future Work</a:t>
            </a:r>
            <a:endParaRPr b="1" sz="4000">
              <a:solidFill>
                <a:srgbClr val="FFFFFF"/>
              </a:solidFill>
              <a:latin typeface="Open Sans"/>
              <a:ea typeface="Open Sans"/>
              <a:cs typeface="Open Sans"/>
              <a:sym typeface="Open Sans"/>
            </a:endParaRPr>
          </a:p>
        </p:txBody>
      </p:sp>
      <p:sp>
        <p:nvSpPr>
          <p:cNvPr id="493" name="Shape 493"/>
          <p:cNvSpPr/>
          <p:nvPr/>
        </p:nvSpPr>
        <p:spPr>
          <a:xfrm>
            <a:off x="22240717" y="12654538"/>
            <a:ext cx="535403" cy="471924"/>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2400">
                <a:solidFill>
                  <a:srgbClr val="FFFFFF"/>
                </a:solidFill>
                <a:latin typeface="Open Sans Light"/>
                <a:ea typeface="Open Sans Light"/>
                <a:cs typeface="Open Sans Light"/>
                <a:sym typeface="Open Sans Light"/>
              </a:rPr>
              <a:t> </a:t>
            </a:r>
            <a:fld id="{00000000-1234-1234-1234-123412341234}" type="slidenum">
              <a:rPr lang="hu-HU" sz="2400">
                <a:solidFill>
                  <a:srgbClr val="FFFFFF"/>
                </a:solidFill>
                <a:latin typeface="Open Sans Light"/>
                <a:ea typeface="Open Sans Light"/>
                <a:cs typeface="Open Sans Light"/>
                <a:sym typeface="Open Sans Light"/>
              </a:rPr>
              <a:t>‹#›</a:t>
            </a:fld>
            <a:endParaRPr sz="2400">
              <a:solidFill>
                <a:srgbClr val="FFFFFF"/>
              </a:solidFill>
              <a:latin typeface="Open Sans Light"/>
              <a:ea typeface="Open Sans Light"/>
              <a:cs typeface="Open Sans Light"/>
              <a:sym typeface="Open Sans Light"/>
            </a:endParaRPr>
          </a:p>
        </p:txBody>
      </p:sp>
      <p:sp>
        <p:nvSpPr>
          <p:cNvPr id="494" name="Shape 494"/>
          <p:cNvSpPr txBox="1"/>
          <p:nvPr/>
        </p:nvSpPr>
        <p:spPr>
          <a:xfrm>
            <a:off x="1504335" y="5183868"/>
            <a:ext cx="21271784" cy="5088573"/>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lt1"/>
              </a:buClr>
              <a:buFont typeface="Open Sans"/>
              <a:buNone/>
            </a:pPr>
            <a:r>
              <a:rPr b="1" lang="hu-HU" sz="3600">
                <a:solidFill>
                  <a:schemeClr val="lt1"/>
                </a:solidFill>
                <a:latin typeface="Open Sans"/>
                <a:ea typeface="Open Sans"/>
                <a:cs typeface="Open Sans"/>
                <a:sym typeface="Open Sans"/>
              </a:rPr>
              <a:t>Tracking:</a:t>
            </a:r>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Font typeface="Open Sans"/>
              <a:buNone/>
            </a:pPr>
            <a:r>
              <a:rPr lang="hu-HU" sz="3600">
                <a:solidFill>
                  <a:schemeClr val="lt1"/>
                </a:solidFill>
                <a:latin typeface="Open Sans"/>
                <a:ea typeface="Open Sans"/>
                <a:cs typeface="Open Sans"/>
                <a:sym typeface="Open Sans"/>
              </a:rPr>
              <a:t>	Multiple FCNN in tree structure for target state prediction (increase tracking time).</a:t>
            </a:r>
            <a:endParaRPr/>
          </a:p>
          <a:p>
            <a:pPr indent="0" lvl="0" marL="0" marR="0" rtl="0" algn="l">
              <a:lnSpc>
                <a:spcPct val="100000"/>
              </a:lnSpc>
              <a:spcBef>
                <a:spcPts val="0"/>
              </a:spcBef>
              <a:spcAft>
                <a:spcPts val="0"/>
              </a:spcAft>
              <a:buFont typeface="Arial"/>
              <a:buNone/>
            </a:pPr>
            <a:r>
              <a:t/>
            </a:r>
            <a:endParaRPr sz="3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Font typeface="Open Sans"/>
              <a:buNone/>
            </a:pPr>
            <a:r>
              <a:rPr lang="hu-HU" sz="3600">
                <a:solidFill>
                  <a:schemeClr val="lt1"/>
                </a:solidFill>
                <a:latin typeface="Open Sans"/>
                <a:ea typeface="Open Sans"/>
                <a:cs typeface="Open Sans"/>
                <a:sym typeface="Open Sans"/>
              </a:rPr>
              <a:t>	Online updates based on appearence models saved in the tree structure.</a:t>
            </a:r>
            <a:endParaRPr/>
          </a:p>
          <a:p>
            <a:pPr indent="0" lvl="0" marL="0" marR="0" rtl="0" algn="l">
              <a:lnSpc>
                <a:spcPct val="100000"/>
              </a:lnSpc>
              <a:spcBef>
                <a:spcPts val="0"/>
              </a:spcBef>
              <a:spcAft>
                <a:spcPts val="0"/>
              </a:spcAft>
              <a:buFont typeface="Arial"/>
              <a:buNone/>
            </a:pPr>
            <a:r>
              <a:t/>
            </a:r>
            <a:endParaRPr sz="3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Font typeface="Open Sans"/>
              <a:buNone/>
            </a:pPr>
            <a:r>
              <a:rPr lang="hu-HU" sz="3600">
                <a:solidFill>
                  <a:schemeClr val="lt1"/>
                </a:solidFill>
                <a:latin typeface="Open Sans"/>
                <a:ea typeface="Open Sans"/>
                <a:cs typeface="Open Sans"/>
                <a:sym typeface="Open Sans"/>
              </a:rPr>
              <a:t>	Use GPU instead of CPU for tracking (never tried to run it… ☹ ).</a:t>
            </a:r>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Font typeface="Open Sans"/>
              <a:buNone/>
            </a:pPr>
            <a:r>
              <a:rPr lang="hu-HU" sz="3600">
                <a:solidFill>
                  <a:schemeClr val="lt1"/>
                </a:solidFill>
                <a:latin typeface="Open Sans"/>
                <a:ea typeface="Open Sans"/>
                <a:cs typeface="Open Sans"/>
                <a:sym typeface="Open Sans"/>
              </a:rPr>
              <a:t>	Optimization.</a:t>
            </a:r>
            <a:endParaRPr b="0" i="0" sz="3600" u="none" cap="none" strike="noStrike">
              <a:solidFill>
                <a:schemeClr val="lt1"/>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p:nvPr/>
        </p:nvSpPr>
        <p:spPr>
          <a:xfrm>
            <a:off x="4098892" y="808730"/>
            <a:ext cx="64" cy="18562839"/>
          </a:xfrm>
          <a:prstGeom prst="rect">
            <a:avLst/>
          </a:prstGeom>
          <a:noFill/>
          <a:ln>
            <a:noFill/>
          </a:ln>
        </p:spPr>
        <p:txBody>
          <a:bodyPr anchorCtr="0" anchor="ctr" bIns="0" lIns="0" spcFirstLastPara="1" rIns="0" wrap="square" tIns="0">
            <a:noAutofit/>
          </a:bodyPr>
          <a:lstStyle/>
          <a:p>
            <a:pPr indent="0" lvl="0" marL="0" marR="0" rtl="0" algn="ctr">
              <a:lnSpc>
                <a:spcPct val="190000"/>
              </a:lnSpc>
              <a:spcBef>
                <a:spcPts val="0"/>
              </a:spcBef>
              <a:spcAft>
                <a:spcPts val="0"/>
              </a:spcAft>
              <a:buNone/>
            </a:pPr>
            <a:r>
              <a:t/>
            </a:r>
            <a:endParaRPr baseline="-25000" sz="81000">
              <a:solidFill>
                <a:srgbClr val="FFFFFF"/>
              </a:solidFill>
              <a:latin typeface="Arial"/>
              <a:ea typeface="Arial"/>
              <a:cs typeface="Arial"/>
              <a:sym typeface="Arial"/>
            </a:endParaRPr>
          </a:p>
        </p:txBody>
      </p:sp>
      <p:sp>
        <p:nvSpPr>
          <p:cNvPr id="500" name="Shape 500"/>
          <p:cNvSpPr/>
          <p:nvPr/>
        </p:nvSpPr>
        <p:spPr>
          <a:xfrm>
            <a:off x="1236464" y="764877"/>
            <a:ext cx="6513001"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Discussion &amp; Future Work</a:t>
            </a:r>
            <a:endParaRPr b="1" sz="4000">
              <a:solidFill>
                <a:srgbClr val="FFFFFF"/>
              </a:solidFill>
              <a:latin typeface="Open Sans"/>
              <a:ea typeface="Open Sans"/>
              <a:cs typeface="Open Sans"/>
              <a:sym typeface="Open Sans"/>
            </a:endParaRPr>
          </a:p>
        </p:txBody>
      </p:sp>
      <p:sp>
        <p:nvSpPr>
          <p:cNvPr id="501" name="Shape 501"/>
          <p:cNvSpPr/>
          <p:nvPr/>
        </p:nvSpPr>
        <p:spPr>
          <a:xfrm>
            <a:off x="22240717" y="12654538"/>
            <a:ext cx="535403" cy="471924"/>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2400">
                <a:solidFill>
                  <a:srgbClr val="FFFFFF"/>
                </a:solidFill>
                <a:latin typeface="Open Sans Light"/>
                <a:ea typeface="Open Sans Light"/>
                <a:cs typeface="Open Sans Light"/>
                <a:sym typeface="Open Sans Light"/>
              </a:rPr>
              <a:t> </a:t>
            </a:r>
            <a:fld id="{00000000-1234-1234-1234-123412341234}" type="slidenum">
              <a:rPr lang="hu-HU" sz="2400">
                <a:solidFill>
                  <a:srgbClr val="FFFFFF"/>
                </a:solidFill>
                <a:latin typeface="Open Sans Light"/>
                <a:ea typeface="Open Sans Light"/>
                <a:cs typeface="Open Sans Light"/>
                <a:sym typeface="Open Sans Light"/>
              </a:rPr>
              <a:t>‹#›</a:t>
            </a:fld>
            <a:endParaRPr sz="2400">
              <a:solidFill>
                <a:srgbClr val="FFFFFF"/>
              </a:solidFill>
              <a:latin typeface="Open Sans Light"/>
              <a:ea typeface="Open Sans Light"/>
              <a:cs typeface="Open Sans Light"/>
              <a:sym typeface="Open Sans Light"/>
            </a:endParaRPr>
          </a:p>
        </p:txBody>
      </p:sp>
      <p:sp>
        <p:nvSpPr>
          <p:cNvPr id="502" name="Shape 502"/>
          <p:cNvSpPr txBox="1"/>
          <p:nvPr/>
        </p:nvSpPr>
        <p:spPr>
          <a:xfrm>
            <a:off x="1504335" y="5737866"/>
            <a:ext cx="21271784" cy="3980577"/>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lt1"/>
              </a:buClr>
              <a:buFont typeface="Open Sans"/>
              <a:buNone/>
            </a:pPr>
            <a:r>
              <a:rPr b="1" lang="hu-HU" sz="3600">
                <a:solidFill>
                  <a:schemeClr val="lt1"/>
                </a:solidFill>
                <a:latin typeface="Open Sans"/>
                <a:ea typeface="Open Sans"/>
                <a:cs typeface="Open Sans"/>
                <a:sym typeface="Open Sans"/>
              </a:rPr>
              <a:t>MatConvNet:</a:t>
            </a:r>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lang="hu-HU" sz="3600">
                <a:solidFill>
                  <a:schemeClr val="lt1"/>
                </a:solidFill>
                <a:latin typeface="Open Sans"/>
                <a:ea typeface="Open Sans"/>
                <a:cs typeface="Open Sans"/>
                <a:sym typeface="Open Sans"/>
              </a:rPr>
              <a:t>	Use SimpleNN for training and tracking (could increase performance).</a:t>
            </a:r>
            <a:endParaRPr/>
          </a:p>
          <a:p>
            <a:pPr indent="0" lvl="0" marL="0" marR="0" rtl="0" algn="l">
              <a:spcBef>
                <a:spcPts val="0"/>
              </a:spcBef>
              <a:spcAft>
                <a:spcPts val="0"/>
              </a:spcAft>
              <a:buNone/>
            </a:pPr>
            <a:r>
              <a:t/>
            </a:r>
            <a:endParaRPr sz="3600">
              <a:solidFill>
                <a:schemeClr val="lt1"/>
              </a:solidFill>
              <a:latin typeface="Open Sans"/>
              <a:ea typeface="Open Sans"/>
              <a:cs typeface="Open Sans"/>
              <a:sym typeface="Open Sans"/>
            </a:endParaRPr>
          </a:p>
          <a:p>
            <a:pPr indent="0" lvl="0" marL="0" marR="0" rtl="0" algn="l">
              <a:spcBef>
                <a:spcPts val="0"/>
              </a:spcBef>
              <a:spcAft>
                <a:spcPts val="0"/>
              </a:spcAft>
              <a:buNone/>
            </a:pPr>
            <a:r>
              <a:rPr lang="hu-HU" sz="3600">
                <a:solidFill>
                  <a:schemeClr val="lt1"/>
                </a:solidFill>
                <a:latin typeface="Open Sans"/>
                <a:ea typeface="Open Sans"/>
                <a:cs typeface="Open Sans"/>
                <a:sym typeface="Open Sans"/>
              </a:rPr>
              <a:t>	Some parts of MatConvNet remain to be a black box.</a:t>
            </a:r>
            <a:endParaRPr/>
          </a:p>
          <a:p>
            <a:pPr indent="0" lvl="0" marL="0" marR="0" rtl="0" algn="l">
              <a:spcBef>
                <a:spcPts val="0"/>
              </a:spcBef>
              <a:spcAft>
                <a:spcPts val="0"/>
              </a:spcAft>
              <a:buNone/>
            </a:pPr>
            <a:r>
              <a:t/>
            </a:r>
            <a:endParaRPr sz="3600">
              <a:solidFill>
                <a:schemeClr val="lt1"/>
              </a:solidFill>
              <a:latin typeface="Open Sans"/>
              <a:ea typeface="Open Sans"/>
              <a:cs typeface="Open Sans"/>
              <a:sym typeface="Open Sans"/>
            </a:endParaRPr>
          </a:p>
          <a:p>
            <a:pPr indent="0" lvl="0" marL="0" marR="0" rtl="0" algn="l">
              <a:spcBef>
                <a:spcPts val="0"/>
              </a:spcBef>
              <a:spcAft>
                <a:spcPts val="0"/>
              </a:spcAft>
              <a:buNone/>
            </a:pPr>
            <a:r>
              <a:rPr lang="hu-HU" sz="3600">
                <a:solidFill>
                  <a:schemeClr val="lt1"/>
                </a:solidFill>
                <a:latin typeface="Open Sans"/>
                <a:ea typeface="Open Sans"/>
                <a:cs typeface="Open Sans"/>
                <a:sym typeface="Open Sans"/>
              </a:rPr>
              <a:t>	Some parts of the implementation of TCNN and MDNet remain to be a black box.</a:t>
            </a:r>
            <a:endParaRPr sz="3600">
              <a:solidFill>
                <a:schemeClr val="lt1"/>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Shape 507"/>
          <p:cNvSpPr/>
          <p:nvPr/>
        </p:nvSpPr>
        <p:spPr>
          <a:xfrm>
            <a:off x="9274420" y="5970230"/>
            <a:ext cx="5824672" cy="1579920"/>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9600">
                <a:solidFill>
                  <a:srgbClr val="FFFFFF"/>
                </a:solidFill>
                <a:latin typeface="Open Sans Light"/>
                <a:ea typeface="Open Sans Light"/>
                <a:cs typeface="Open Sans Light"/>
                <a:sym typeface="Open Sans Light"/>
              </a:rPr>
              <a:t>Conclusion</a:t>
            </a:r>
            <a:endParaRPr sz="9600">
              <a:solidFill>
                <a:srgbClr val="FFFFFF"/>
              </a:solidFill>
              <a:latin typeface="Open Sans Light"/>
              <a:ea typeface="Open Sans Light"/>
              <a:cs typeface="Open Sans Light"/>
              <a:sym typeface="Open Sans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Shape 512"/>
          <p:cNvSpPr/>
          <p:nvPr/>
        </p:nvSpPr>
        <p:spPr>
          <a:xfrm>
            <a:off x="4098892" y="808730"/>
            <a:ext cx="64" cy="18562839"/>
          </a:xfrm>
          <a:prstGeom prst="rect">
            <a:avLst/>
          </a:prstGeom>
          <a:noFill/>
          <a:ln>
            <a:noFill/>
          </a:ln>
        </p:spPr>
        <p:txBody>
          <a:bodyPr anchorCtr="0" anchor="ctr" bIns="0" lIns="0" spcFirstLastPara="1" rIns="0" wrap="square" tIns="0">
            <a:noAutofit/>
          </a:bodyPr>
          <a:lstStyle/>
          <a:p>
            <a:pPr indent="0" lvl="0" marL="0" marR="0" rtl="0" algn="ctr">
              <a:lnSpc>
                <a:spcPct val="190000"/>
              </a:lnSpc>
              <a:spcBef>
                <a:spcPts val="0"/>
              </a:spcBef>
              <a:spcAft>
                <a:spcPts val="0"/>
              </a:spcAft>
              <a:buNone/>
            </a:pPr>
            <a:r>
              <a:t/>
            </a:r>
            <a:endParaRPr baseline="-25000" sz="81000">
              <a:solidFill>
                <a:srgbClr val="FFFFFF"/>
              </a:solidFill>
              <a:latin typeface="Arial"/>
              <a:ea typeface="Arial"/>
              <a:cs typeface="Arial"/>
              <a:sym typeface="Arial"/>
            </a:endParaRPr>
          </a:p>
        </p:txBody>
      </p:sp>
      <p:sp>
        <p:nvSpPr>
          <p:cNvPr id="513" name="Shape 513"/>
          <p:cNvSpPr/>
          <p:nvPr/>
        </p:nvSpPr>
        <p:spPr>
          <a:xfrm>
            <a:off x="1236464" y="764877"/>
            <a:ext cx="2891817"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Conclusion</a:t>
            </a:r>
            <a:endParaRPr b="1" sz="4000">
              <a:solidFill>
                <a:srgbClr val="FFFFFF"/>
              </a:solidFill>
              <a:latin typeface="Open Sans"/>
              <a:ea typeface="Open Sans"/>
              <a:cs typeface="Open Sans"/>
              <a:sym typeface="Open Sans"/>
            </a:endParaRPr>
          </a:p>
        </p:txBody>
      </p:sp>
      <p:sp>
        <p:nvSpPr>
          <p:cNvPr id="514" name="Shape 514"/>
          <p:cNvSpPr/>
          <p:nvPr/>
        </p:nvSpPr>
        <p:spPr>
          <a:xfrm>
            <a:off x="22240717" y="12654538"/>
            <a:ext cx="535403" cy="471924"/>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2400">
                <a:solidFill>
                  <a:srgbClr val="FFFFFF"/>
                </a:solidFill>
                <a:latin typeface="Open Sans Light"/>
                <a:ea typeface="Open Sans Light"/>
                <a:cs typeface="Open Sans Light"/>
                <a:sym typeface="Open Sans Light"/>
              </a:rPr>
              <a:t> </a:t>
            </a:r>
            <a:fld id="{00000000-1234-1234-1234-123412341234}" type="slidenum">
              <a:rPr lang="hu-HU" sz="2400">
                <a:solidFill>
                  <a:srgbClr val="FFFFFF"/>
                </a:solidFill>
                <a:latin typeface="Open Sans Light"/>
                <a:ea typeface="Open Sans Light"/>
                <a:cs typeface="Open Sans Light"/>
                <a:sym typeface="Open Sans Light"/>
              </a:rPr>
              <a:t>‹#›</a:t>
            </a:fld>
            <a:endParaRPr sz="2400">
              <a:solidFill>
                <a:srgbClr val="FFFFFF"/>
              </a:solidFill>
              <a:latin typeface="Open Sans Light"/>
              <a:ea typeface="Open Sans Light"/>
              <a:cs typeface="Open Sans Light"/>
              <a:sym typeface="Open Sans Light"/>
            </a:endParaRPr>
          </a:p>
        </p:txBody>
      </p:sp>
      <p:sp>
        <p:nvSpPr>
          <p:cNvPr id="515" name="Shape 515"/>
          <p:cNvSpPr txBox="1"/>
          <p:nvPr/>
        </p:nvSpPr>
        <p:spPr>
          <a:xfrm>
            <a:off x="1504335" y="5183868"/>
            <a:ext cx="21271784" cy="5088573"/>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lt1"/>
              </a:buClr>
              <a:buFont typeface="Open Sans"/>
              <a:buNone/>
            </a:pPr>
            <a:r>
              <a:rPr lang="hu-HU" sz="3600">
                <a:solidFill>
                  <a:schemeClr val="lt1"/>
                </a:solidFill>
                <a:latin typeface="Open Sans"/>
                <a:ea typeface="Open Sans"/>
                <a:cs typeface="Open Sans"/>
                <a:sym typeface="Open Sans"/>
              </a:rPr>
              <a:t>Presented an architecture for late fusion of CNN trackers performing on the same feature space.</a:t>
            </a:r>
            <a:endParaRPr/>
          </a:p>
          <a:p>
            <a:pPr indent="0" lvl="0" marL="0" marR="0" rtl="0" algn="l">
              <a:lnSpc>
                <a:spcPct val="100000"/>
              </a:lnSpc>
              <a:spcBef>
                <a:spcPts val="0"/>
              </a:spcBef>
              <a:spcAft>
                <a:spcPts val="0"/>
              </a:spcAft>
              <a:buFont typeface="Arial"/>
              <a:buNone/>
            </a:pPr>
            <a:r>
              <a:t/>
            </a:r>
            <a:endParaRPr sz="3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Font typeface="Open Sans"/>
              <a:buNone/>
            </a:pPr>
            <a:r>
              <a:rPr lang="hu-HU" sz="3600">
                <a:solidFill>
                  <a:schemeClr val="lt1"/>
                </a:solidFill>
                <a:latin typeface="Open Sans"/>
                <a:ea typeface="Open Sans"/>
                <a:cs typeface="Open Sans"/>
                <a:sym typeface="Open Sans"/>
              </a:rPr>
              <a:t>Increased performance with intelligent weighting (still space for improvement).</a:t>
            </a:r>
            <a:endParaRPr/>
          </a:p>
          <a:p>
            <a:pPr indent="0" lvl="0" marL="0" marR="0" rtl="0" algn="l">
              <a:lnSpc>
                <a:spcPct val="100000"/>
              </a:lnSpc>
              <a:spcBef>
                <a:spcPts val="0"/>
              </a:spcBef>
              <a:spcAft>
                <a:spcPts val="0"/>
              </a:spcAft>
              <a:buFont typeface="Arial"/>
              <a:buNone/>
            </a:pPr>
            <a:r>
              <a:t/>
            </a:r>
            <a:endParaRPr sz="3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Font typeface="Open Sans"/>
              <a:buNone/>
            </a:pPr>
            <a:r>
              <a:rPr lang="hu-HU" sz="3600">
                <a:solidFill>
                  <a:schemeClr val="lt1"/>
                </a:solidFill>
                <a:latin typeface="Open Sans"/>
                <a:ea typeface="Open Sans"/>
                <a:cs typeface="Open Sans"/>
                <a:sym typeface="Open Sans"/>
              </a:rPr>
              <a:t>The tracker reaches SoTA performance compared to other CNN trackers.</a:t>
            </a:r>
            <a:endParaRPr/>
          </a:p>
          <a:p>
            <a:pPr indent="0" lvl="0" marL="0" marR="0" rtl="0" algn="l">
              <a:lnSpc>
                <a:spcPct val="100000"/>
              </a:lnSpc>
              <a:spcBef>
                <a:spcPts val="0"/>
              </a:spcBef>
              <a:spcAft>
                <a:spcPts val="0"/>
              </a:spcAft>
              <a:buFont typeface="Arial"/>
              <a:buNone/>
            </a:pPr>
            <a:r>
              <a:t/>
            </a:r>
            <a:endParaRPr sz="3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Font typeface="Open Sans"/>
              <a:buNone/>
            </a:pPr>
            <a:r>
              <a:rPr lang="hu-HU" sz="3600">
                <a:solidFill>
                  <a:schemeClr val="lt1"/>
                </a:solidFill>
                <a:latin typeface="Open Sans"/>
                <a:ea typeface="Open Sans"/>
                <a:cs typeface="Open Sans"/>
                <a:sym typeface="Open Sans"/>
              </a:rPr>
              <a:t>FCNN never reaches best results on OTB-50.</a:t>
            </a:r>
            <a:endParaRPr/>
          </a:p>
          <a:p>
            <a:pPr indent="0" lvl="0" marL="0" marR="0" rtl="0" algn="l">
              <a:lnSpc>
                <a:spcPct val="100000"/>
              </a:lnSpc>
              <a:spcBef>
                <a:spcPts val="0"/>
              </a:spcBef>
              <a:spcAft>
                <a:spcPts val="0"/>
              </a:spcAft>
              <a:buFont typeface="Arial"/>
              <a:buNone/>
            </a:pPr>
            <a:r>
              <a:t/>
            </a:r>
            <a:endParaRPr sz="3600">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Font typeface="Arial"/>
              <a:buNone/>
            </a:pPr>
            <a:r>
              <a:t/>
            </a:r>
            <a:endParaRPr sz="3600">
              <a:solidFill>
                <a:schemeClr val="lt1"/>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Shape 520"/>
          <p:cNvSpPr/>
          <p:nvPr/>
        </p:nvSpPr>
        <p:spPr>
          <a:xfrm>
            <a:off x="10244237" y="6789737"/>
            <a:ext cx="3885038" cy="1579920"/>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9600">
                <a:solidFill>
                  <a:srgbClr val="FFFFFF"/>
                </a:solidFill>
                <a:latin typeface="Open Sans Light"/>
                <a:ea typeface="Open Sans Light"/>
                <a:cs typeface="Open Sans Light"/>
                <a:sym typeface="Open Sans Light"/>
              </a:rPr>
              <a:t>Thank you!</a:t>
            </a:r>
            <a:endParaRPr sz="9600">
              <a:solidFill>
                <a:srgbClr val="FFFFFF"/>
              </a:solidFill>
              <a:latin typeface="Open Sans Light"/>
              <a:ea typeface="Open Sans Light"/>
              <a:cs typeface="Open Sans Light"/>
              <a:sym typeface="Open Sans Light"/>
            </a:endParaRPr>
          </a:p>
        </p:txBody>
      </p:sp>
      <p:pic>
        <p:nvPicPr>
          <p:cNvPr id="521" name="Shape 521"/>
          <p:cNvPicPr preferRelativeResize="0"/>
          <p:nvPr/>
        </p:nvPicPr>
        <p:blipFill rotWithShape="1">
          <a:blip r:embed="rId3">
            <a:alphaModFix/>
          </a:blip>
          <a:srcRect b="29328" l="0" r="0" t="0"/>
          <a:stretch/>
        </p:blipFill>
        <p:spPr>
          <a:xfrm>
            <a:off x="8677818" y="2401195"/>
            <a:ext cx="7028364" cy="2932805"/>
          </a:xfrm>
          <a:prstGeom prst="rect">
            <a:avLst/>
          </a:prstGeom>
          <a:noFill/>
          <a:ln>
            <a:noFill/>
          </a:ln>
        </p:spPr>
      </p:pic>
      <p:sp>
        <p:nvSpPr>
          <p:cNvPr id="522" name="Shape 522"/>
          <p:cNvSpPr txBox="1"/>
          <p:nvPr/>
        </p:nvSpPr>
        <p:spPr>
          <a:xfrm>
            <a:off x="0" y="12669559"/>
            <a:ext cx="4777273" cy="718145"/>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Open Sans Light"/>
              <a:buNone/>
            </a:pPr>
            <a:r>
              <a:rPr lang="hu-HU" sz="4000">
                <a:solidFill>
                  <a:srgbClr val="FFFFFF"/>
                </a:solidFill>
                <a:latin typeface="Open Sans Light"/>
                <a:ea typeface="Open Sans Light"/>
                <a:cs typeface="Open Sans Light"/>
                <a:sym typeface="Open Sans Light"/>
              </a:rPr>
              <a:t>VGIS Exam 2017</a:t>
            </a:r>
            <a:endParaRPr/>
          </a:p>
        </p:txBody>
      </p:sp>
      <p:sp>
        <p:nvSpPr>
          <p:cNvPr id="523" name="Shape 523"/>
          <p:cNvSpPr txBox="1"/>
          <p:nvPr/>
        </p:nvSpPr>
        <p:spPr>
          <a:xfrm>
            <a:off x="17616195" y="10781864"/>
            <a:ext cx="6386805" cy="2441694"/>
          </a:xfrm>
          <a:prstGeom prst="rect">
            <a:avLst/>
          </a:prstGeom>
          <a:noFill/>
          <a:ln>
            <a:noFill/>
          </a:ln>
        </p:spPr>
        <p:txBody>
          <a:bodyPr anchorCtr="0" anchor="ctr" bIns="50800" lIns="50800" spcFirstLastPara="1" rIns="50800" wrap="square" tIns="50800">
            <a:noAutofit/>
          </a:bodyPr>
          <a:lstStyle/>
          <a:p>
            <a:pPr indent="0" lvl="0" marL="0" marR="0" rtl="0" algn="r">
              <a:spcBef>
                <a:spcPts val="0"/>
              </a:spcBef>
              <a:spcAft>
                <a:spcPts val="0"/>
              </a:spcAft>
              <a:buNone/>
            </a:pPr>
            <a:r>
              <a:rPr lang="hu-HU" sz="4400">
                <a:solidFill>
                  <a:srgbClr val="FFFFFF"/>
                </a:solidFill>
                <a:latin typeface="Open Sans Light"/>
                <a:ea typeface="Open Sans Light"/>
                <a:cs typeface="Open Sans Light"/>
                <a:sym typeface="Open Sans Light"/>
              </a:rPr>
              <a:t>VGIS 842.</a:t>
            </a:r>
            <a:endParaRPr sz="4400">
              <a:solidFill>
                <a:srgbClr val="FFFFFF"/>
              </a:solidFill>
              <a:latin typeface="Open Sans Light"/>
              <a:ea typeface="Open Sans Light"/>
              <a:cs typeface="Open Sans Light"/>
              <a:sym typeface="Open Sans Light"/>
            </a:endParaRPr>
          </a:p>
          <a:p>
            <a:pPr indent="0" lvl="0" marL="0" marR="0" rtl="0" algn="r">
              <a:spcBef>
                <a:spcPts val="0"/>
              </a:spcBef>
              <a:spcAft>
                <a:spcPts val="0"/>
              </a:spcAft>
              <a:buNone/>
            </a:pPr>
            <a:r>
              <a:rPr lang="hu-HU" sz="3600">
                <a:solidFill>
                  <a:srgbClr val="FFFFFF"/>
                </a:solidFill>
                <a:latin typeface="Open Sans Light"/>
                <a:ea typeface="Open Sans Light"/>
                <a:cs typeface="Open Sans Light"/>
                <a:sym typeface="Open Sans Light"/>
              </a:rPr>
              <a:t>Péter Rohoska</a:t>
            </a:r>
            <a:endParaRPr sz="3600">
              <a:solidFill>
                <a:srgbClr val="FFFFFF"/>
              </a:solidFill>
              <a:latin typeface="Open Sans Light"/>
              <a:ea typeface="Open Sans Light"/>
              <a:cs typeface="Open Sans Light"/>
              <a:sym typeface="Open Sans Light"/>
            </a:endParaRPr>
          </a:p>
          <a:p>
            <a:pPr indent="0" lvl="0" marL="0" marR="0" rtl="0" algn="r">
              <a:spcBef>
                <a:spcPts val="0"/>
              </a:spcBef>
              <a:spcAft>
                <a:spcPts val="0"/>
              </a:spcAft>
              <a:buNone/>
            </a:pPr>
            <a:r>
              <a:rPr lang="hu-HU" sz="3600">
                <a:solidFill>
                  <a:srgbClr val="FFFFFF"/>
                </a:solidFill>
                <a:latin typeface="Open Sans Light"/>
                <a:ea typeface="Open Sans Light"/>
                <a:cs typeface="Open Sans Light"/>
                <a:sym typeface="Open Sans Light"/>
              </a:rPr>
              <a:t>Louise Abela </a:t>
            </a:r>
            <a:endParaRPr sz="3600">
              <a:solidFill>
                <a:srgbClr val="FFFFFF"/>
              </a:solidFill>
              <a:latin typeface="Open Sans Light"/>
              <a:ea typeface="Open Sans Light"/>
              <a:cs typeface="Open Sans Light"/>
              <a:sym typeface="Open Sans Light"/>
            </a:endParaRPr>
          </a:p>
          <a:p>
            <a:pPr indent="0" lvl="0" marL="0" marR="0" rtl="0" algn="r">
              <a:spcBef>
                <a:spcPts val="0"/>
              </a:spcBef>
              <a:spcAft>
                <a:spcPts val="0"/>
              </a:spcAft>
              <a:buNone/>
            </a:pPr>
            <a:r>
              <a:rPr lang="hu-HU" sz="3600">
                <a:solidFill>
                  <a:srgbClr val="FFFFFF"/>
                </a:solidFill>
                <a:latin typeface="Open Sans Light"/>
                <a:ea typeface="Open Sans Light"/>
                <a:cs typeface="Open Sans Light"/>
                <a:sym typeface="Open Sans Light"/>
              </a:rPr>
              <a:t>Cédric Magnan</a:t>
            </a:r>
            <a:endParaRPr sz="3600">
              <a:solidFill>
                <a:srgbClr val="FFFFFF"/>
              </a:solidFill>
              <a:latin typeface="Open Sans Light"/>
              <a:ea typeface="Open Sans Light"/>
              <a:cs typeface="Open Sans Light"/>
              <a:sym typeface="Open Sans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Shape 528"/>
          <p:cNvSpPr/>
          <p:nvPr/>
        </p:nvSpPr>
        <p:spPr>
          <a:xfrm>
            <a:off x="4098892" y="808730"/>
            <a:ext cx="64" cy="18562839"/>
          </a:xfrm>
          <a:prstGeom prst="rect">
            <a:avLst/>
          </a:prstGeom>
          <a:noFill/>
          <a:ln>
            <a:noFill/>
          </a:ln>
        </p:spPr>
        <p:txBody>
          <a:bodyPr anchorCtr="0" anchor="ctr" bIns="0" lIns="0" spcFirstLastPara="1" rIns="0" wrap="square" tIns="0">
            <a:noAutofit/>
          </a:bodyPr>
          <a:lstStyle/>
          <a:p>
            <a:pPr indent="0" lvl="0" marL="0" marR="0" rtl="0" algn="ctr">
              <a:lnSpc>
                <a:spcPct val="190000"/>
              </a:lnSpc>
              <a:spcBef>
                <a:spcPts val="0"/>
              </a:spcBef>
              <a:spcAft>
                <a:spcPts val="0"/>
              </a:spcAft>
              <a:buNone/>
            </a:pPr>
            <a:r>
              <a:t/>
            </a:r>
            <a:endParaRPr baseline="-25000" sz="81000">
              <a:solidFill>
                <a:srgbClr val="FFFFFF"/>
              </a:solidFill>
              <a:latin typeface="Arial"/>
              <a:ea typeface="Arial"/>
              <a:cs typeface="Arial"/>
              <a:sym typeface="Arial"/>
            </a:endParaRPr>
          </a:p>
        </p:txBody>
      </p:sp>
      <p:sp>
        <p:nvSpPr>
          <p:cNvPr id="529" name="Shape 529"/>
          <p:cNvSpPr/>
          <p:nvPr/>
        </p:nvSpPr>
        <p:spPr>
          <a:xfrm>
            <a:off x="1236464" y="764877"/>
            <a:ext cx="2939907"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lang="hu-HU" sz="4000">
                <a:solidFill>
                  <a:srgbClr val="FFFFFF"/>
                </a:solidFill>
                <a:latin typeface="Open Sans"/>
                <a:ea typeface="Open Sans"/>
                <a:cs typeface="Open Sans"/>
                <a:sym typeface="Open Sans"/>
              </a:rPr>
              <a:t>References</a:t>
            </a:r>
            <a:endParaRPr b="1" sz="4000">
              <a:solidFill>
                <a:srgbClr val="FFFFFF"/>
              </a:solidFill>
              <a:latin typeface="Open Sans"/>
              <a:ea typeface="Open Sans"/>
              <a:cs typeface="Open Sans"/>
              <a:sym typeface="Open Sans"/>
            </a:endParaRPr>
          </a:p>
        </p:txBody>
      </p:sp>
      <p:sp>
        <p:nvSpPr>
          <p:cNvPr id="530" name="Shape 530"/>
          <p:cNvSpPr/>
          <p:nvPr/>
        </p:nvSpPr>
        <p:spPr>
          <a:xfrm>
            <a:off x="22240717" y="12654538"/>
            <a:ext cx="535403" cy="471924"/>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lang="hu-HU" sz="2400">
                <a:solidFill>
                  <a:srgbClr val="FFFFFF"/>
                </a:solidFill>
                <a:latin typeface="Open Sans Light"/>
                <a:ea typeface="Open Sans Light"/>
                <a:cs typeface="Open Sans Light"/>
                <a:sym typeface="Open Sans Light"/>
              </a:rPr>
              <a:t> </a:t>
            </a:r>
            <a:fld id="{00000000-1234-1234-1234-123412341234}" type="slidenum">
              <a:rPr lang="hu-HU" sz="2400">
                <a:solidFill>
                  <a:srgbClr val="FFFFFF"/>
                </a:solidFill>
                <a:latin typeface="Open Sans Light"/>
                <a:ea typeface="Open Sans Light"/>
                <a:cs typeface="Open Sans Light"/>
                <a:sym typeface="Open Sans Light"/>
              </a:rPr>
              <a:t>‹#›</a:t>
            </a:fld>
            <a:endParaRPr sz="2400">
              <a:solidFill>
                <a:srgbClr val="FFFFFF"/>
              </a:solidFill>
              <a:latin typeface="Open Sans Light"/>
              <a:ea typeface="Open Sans Light"/>
              <a:cs typeface="Open Sans Light"/>
              <a:sym typeface="Open Sans Light"/>
            </a:endParaRPr>
          </a:p>
        </p:txBody>
      </p:sp>
      <p:sp>
        <p:nvSpPr>
          <p:cNvPr id="531" name="Shape 531"/>
          <p:cNvSpPr txBox="1"/>
          <p:nvPr/>
        </p:nvSpPr>
        <p:spPr>
          <a:xfrm>
            <a:off x="685800" y="4514451"/>
            <a:ext cx="23012401" cy="5457904"/>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lang="hu-HU" sz="3600">
                <a:solidFill>
                  <a:schemeClr val="lt1"/>
                </a:solidFill>
                <a:latin typeface="Arial"/>
                <a:ea typeface="Arial"/>
                <a:cs typeface="Arial"/>
                <a:sym typeface="Arial"/>
              </a:rPr>
              <a:t>http://cs231n.github.io/convolutional-networks/</a:t>
            </a:r>
            <a:endParaRPr sz="3600">
              <a:solidFill>
                <a:schemeClr val="lt1"/>
              </a:solidFill>
              <a:latin typeface="Arial"/>
              <a:ea typeface="Arial"/>
              <a:cs typeface="Arial"/>
              <a:sym typeface="Arial"/>
            </a:endParaRPr>
          </a:p>
          <a:p>
            <a:pPr indent="0" lvl="0" marL="0" marR="0" rtl="0" algn="l">
              <a:spcBef>
                <a:spcPts val="0"/>
              </a:spcBef>
              <a:spcAft>
                <a:spcPts val="0"/>
              </a:spcAft>
              <a:buNone/>
            </a:pPr>
            <a:r>
              <a:t/>
            </a:r>
            <a:endParaRPr sz="4800">
              <a:solidFill>
                <a:srgbClr val="FFFFFF"/>
              </a:solidFill>
              <a:latin typeface="Arial"/>
              <a:ea typeface="Arial"/>
              <a:cs typeface="Arial"/>
              <a:sym typeface="Arial"/>
            </a:endParaRPr>
          </a:p>
          <a:p>
            <a:pPr indent="0" lvl="0" marL="0" marR="0" rtl="0" algn="l">
              <a:spcBef>
                <a:spcPts val="0"/>
              </a:spcBef>
              <a:spcAft>
                <a:spcPts val="0"/>
              </a:spcAft>
              <a:buNone/>
            </a:pPr>
            <a:r>
              <a:rPr lang="hu-HU" sz="3600">
                <a:solidFill>
                  <a:schemeClr val="lt1"/>
                </a:solidFill>
                <a:latin typeface="Open Sans"/>
                <a:ea typeface="Open Sans"/>
                <a:cs typeface="Open Sans"/>
                <a:sym typeface="Open Sans"/>
              </a:rPr>
              <a:t>E. Gundogdu, H. Ozkan, and A. A. Alatan. “Ensemble Of adaptive correlation filters for robust visual tracking”. In: 2016 13th IEEE International Conference on Advanced Video and Signal Based Surveillance (AVSS). 2016 13th IEEE International Conference on Advanced Video and Signal Based Surveillance (AVSS). Aug. 2016, pp. 15–22. doi: 10.1109/AVSS.2016.7738031. </a:t>
            </a:r>
            <a:endParaRPr sz="36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3600">
              <a:solidFill>
                <a:schemeClr val="lt1"/>
              </a:solidFill>
              <a:latin typeface="Open Sans"/>
              <a:ea typeface="Open Sans"/>
              <a:cs typeface="Open Sans"/>
              <a:sym typeface="Open Sans"/>
            </a:endParaRPr>
          </a:p>
          <a:p>
            <a:pPr indent="0" lvl="0" marL="0" marR="0" rtl="0" algn="l">
              <a:spcBef>
                <a:spcPts val="0"/>
              </a:spcBef>
              <a:spcAft>
                <a:spcPts val="0"/>
              </a:spcAft>
              <a:buNone/>
            </a:pPr>
            <a:r>
              <a:rPr lang="hu-HU" sz="3600">
                <a:solidFill>
                  <a:schemeClr val="lt1"/>
                </a:solidFill>
                <a:latin typeface="Arial"/>
                <a:ea typeface="Arial"/>
                <a:cs typeface="Arial"/>
                <a:sym typeface="Arial"/>
              </a:rPr>
              <a:t>Andrea Vedaldi and Karel Lenc. “MatConvNet - Convolutional Neural Networks for MATLAB”. In: arXiv:1412.4564 [cs] (Dec. 15, 2014). arXiv: 1412 . 4564. url: http://arxiv.org/abs/1412.4564 (visited on 05/27/2017).</a:t>
            </a:r>
            <a:endParaRPr sz="3600">
              <a:solidFill>
                <a:schemeClr val="lt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Shape 90"/>
          <p:cNvSpPr/>
          <p:nvPr/>
        </p:nvSpPr>
        <p:spPr>
          <a:xfrm>
            <a:off x="1320800" y="6143228"/>
            <a:ext cx="5334000" cy="794544"/>
          </a:xfrm>
          <a:prstGeom prst="roundRect">
            <a:avLst>
              <a:gd fmla="val 16667" name="adj"/>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Overall</a:t>
            </a:r>
            <a:endParaRPr b="0" i="0" sz="4000" u="none" cap="none" strike="noStrike">
              <a:solidFill>
                <a:srgbClr val="FFFFFF"/>
              </a:solidFill>
              <a:latin typeface="Arial"/>
              <a:ea typeface="Arial"/>
              <a:cs typeface="Arial"/>
              <a:sym typeface="Arial"/>
            </a:endParaRPr>
          </a:p>
        </p:txBody>
      </p:sp>
      <p:sp>
        <p:nvSpPr>
          <p:cNvPr id="91" name="Shape 91"/>
          <p:cNvSpPr/>
          <p:nvPr/>
        </p:nvSpPr>
        <p:spPr>
          <a:xfrm>
            <a:off x="1320800" y="4860528"/>
            <a:ext cx="5334000" cy="794544"/>
          </a:xfrm>
          <a:prstGeom prst="roundRect">
            <a:avLst>
              <a:gd fmla="val 16667" name="adj"/>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LR</a:t>
            </a:r>
            <a:endParaRPr b="0" i="0" sz="4000" u="none" cap="none" strike="noStrike">
              <a:solidFill>
                <a:srgbClr val="FFFFFF"/>
              </a:solidFill>
              <a:latin typeface="Arial"/>
              <a:ea typeface="Arial"/>
              <a:cs typeface="Arial"/>
              <a:sym typeface="Arial"/>
            </a:endParaRPr>
          </a:p>
        </p:txBody>
      </p:sp>
      <p:sp>
        <p:nvSpPr>
          <p:cNvPr id="92" name="Shape 92"/>
          <p:cNvSpPr/>
          <p:nvPr/>
        </p:nvSpPr>
        <p:spPr>
          <a:xfrm>
            <a:off x="1320800" y="3577828"/>
            <a:ext cx="5334000" cy="794544"/>
          </a:xfrm>
          <a:prstGeom prst="roundRect">
            <a:avLst>
              <a:gd fmla="val 16667" name="adj"/>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BC</a:t>
            </a:r>
            <a:endParaRPr b="0" i="0" sz="4000" u="none" cap="none" strike="noStrike">
              <a:solidFill>
                <a:srgbClr val="FFFFFF"/>
              </a:solidFill>
              <a:latin typeface="Arial"/>
              <a:ea typeface="Arial"/>
              <a:cs typeface="Arial"/>
              <a:sym typeface="Arial"/>
            </a:endParaRPr>
          </a:p>
        </p:txBody>
      </p:sp>
      <p:sp>
        <p:nvSpPr>
          <p:cNvPr id="93" name="Shape 93"/>
          <p:cNvSpPr/>
          <p:nvPr/>
        </p:nvSpPr>
        <p:spPr>
          <a:xfrm>
            <a:off x="6934200" y="6107906"/>
            <a:ext cx="5334000" cy="794544"/>
          </a:xfrm>
          <a:prstGeom prst="roundRect">
            <a:avLst>
              <a:gd fmla="val 16667" name="adj"/>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IPR</a:t>
            </a:r>
            <a:endParaRPr b="0" i="0" sz="4000" u="none" cap="none" strike="noStrike">
              <a:solidFill>
                <a:srgbClr val="FFFFFF"/>
              </a:solidFill>
              <a:latin typeface="Arial"/>
              <a:ea typeface="Arial"/>
              <a:cs typeface="Arial"/>
              <a:sym typeface="Arial"/>
            </a:endParaRPr>
          </a:p>
        </p:txBody>
      </p:sp>
      <p:sp>
        <p:nvSpPr>
          <p:cNvPr id="94" name="Shape 94"/>
          <p:cNvSpPr/>
          <p:nvPr/>
        </p:nvSpPr>
        <p:spPr>
          <a:xfrm>
            <a:off x="12420600" y="6107906"/>
            <a:ext cx="5334000" cy="794544"/>
          </a:xfrm>
          <a:prstGeom prst="roundRect">
            <a:avLst>
              <a:gd fmla="val 16667" name="adj"/>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OPR</a:t>
            </a:r>
            <a:endParaRPr b="0" i="0" sz="4000" u="none" cap="none" strike="noStrike">
              <a:solidFill>
                <a:srgbClr val="FFFFFF"/>
              </a:solidFill>
              <a:latin typeface="Arial"/>
              <a:ea typeface="Arial"/>
              <a:cs typeface="Arial"/>
              <a:sym typeface="Arial"/>
            </a:endParaRPr>
          </a:p>
        </p:txBody>
      </p:sp>
      <p:sp>
        <p:nvSpPr>
          <p:cNvPr id="95" name="Shape 95"/>
          <p:cNvSpPr/>
          <p:nvPr/>
        </p:nvSpPr>
        <p:spPr>
          <a:xfrm>
            <a:off x="17907000" y="6095206"/>
            <a:ext cx="5334000" cy="794544"/>
          </a:xfrm>
          <a:prstGeom prst="roundRect">
            <a:avLst>
              <a:gd fmla="val 16667" name="adj"/>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OV</a:t>
            </a:r>
            <a:endParaRPr b="0" i="0" sz="4000" u="none" cap="none" strike="noStrike">
              <a:solidFill>
                <a:srgbClr val="FFFFFF"/>
              </a:solidFill>
              <a:latin typeface="Arial"/>
              <a:ea typeface="Arial"/>
              <a:cs typeface="Arial"/>
              <a:sym typeface="Arial"/>
            </a:endParaRPr>
          </a:p>
        </p:txBody>
      </p:sp>
      <p:sp>
        <p:nvSpPr>
          <p:cNvPr id="96" name="Shape 96"/>
          <p:cNvSpPr/>
          <p:nvPr/>
        </p:nvSpPr>
        <p:spPr>
          <a:xfrm>
            <a:off x="6870700" y="4847828"/>
            <a:ext cx="5334000" cy="794544"/>
          </a:xfrm>
          <a:prstGeom prst="roundRect">
            <a:avLst>
              <a:gd fmla="val 16667" name="adj"/>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DEF</a:t>
            </a:r>
            <a:endParaRPr b="0" i="0" sz="4000" u="none" cap="none" strike="noStrike">
              <a:solidFill>
                <a:srgbClr val="FFFFFF"/>
              </a:solidFill>
              <a:latin typeface="Arial"/>
              <a:ea typeface="Arial"/>
              <a:cs typeface="Arial"/>
              <a:sym typeface="Arial"/>
            </a:endParaRPr>
          </a:p>
        </p:txBody>
      </p:sp>
      <p:sp>
        <p:nvSpPr>
          <p:cNvPr id="97" name="Shape 97"/>
          <p:cNvSpPr/>
          <p:nvPr/>
        </p:nvSpPr>
        <p:spPr>
          <a:xfrm>
            <a:off x="12420600" y="4847828"/>
            <a:ext cx="5334000" cy="794544"/>
          </a:xfrm>
          <a:prstGeom prst="roundRect">
            <a:avLst>
              <a:gd fmla="val 16667" name="adj"/>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MB</a:t>
            </a:r>
            <a:endParaRPr b="0" i="0" sz="4000" u="none" cap="none" strike="noStrike">
              <a:solidFill>
                <a:srgbClr val="FFFFFF"/>
              </a:solidFill>
              <a:latin typeface="Arial"/>
              <a:ea typeface="Arial"/>
              <a:cs typeface="Arial"/>
              <a:sym typeface="Arial"/>
            </a:endParaRPr>
          </a:p>
        </p:txBody>
      </p:sp>
      <p:sp>
        <p:nvSpPr>
          <p:cNvPr id="98" name="Shape 98"/>
          <p:cNvSpPr/>
          <p:nvPr/>
        </p:nvSpPr>
        <p:spPr>
          <a:xfrm>
            <a:off x="17907000" y="4860528"/>
            <a:ext cx="5334000" cy="794544"/>
          </a:xfrm>
          <a:prstGeom prst="roundRect">
            <a:avLst>
              <a:gd fmla="val 16667" name="adj"/>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FM</a:t>
            </a:r>
            <a:endParaRPr b="0" i="0" sz="4000" u="none" cap="none" strike="noStrike">
              <a:solidFill>
                <a:srgbClr val="FFFFFF"/>
              </a:solidFill>
              <a:latin typeface="Arial"/>
              <a:ea typeface="Arial"/>
              <a:cs typeface="Arial"/>
              <a:sym typeface="Arial"/>
            </a:endParaRPr>
          </a:p>
        </p:txBody>
      </p:sp>
      <p:sp>
        <p:nvSpPr>
          <p:cNvPr id="99" name="Shape 99"/>
          <p:cNvSpPr/>
          <p:nvPr/>
        </p:nvSpPr>
        <p:spPr>
          <a:xfrm>
            <a:off x="6870700" y="3577828"/>
            <a:ext cx="5334000" cy="794544"/>
          </a:xfrm>
          <a:prstGeom prst="roundRect">
            <a:avLst>
              <a:gd fmla="val 16667" name="adj"/>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SV</a:t>
            </a:r>
            <a:endParaRPr b="0" i="0" sz="4000" u="none" cap="none" strike="noStrike">
              <a:solidFill>
                <a:srgbClr val="FFFFFF"/>
              </a:solidFill>
              <a:latin typeface="Arial"/>
              <a:ea typeface="Arial"/>
              <a:cs typeface="Arial"/>
              <a:sym typeface="Arial"/>
            </a:endParaRPr>
          </a:p>
        </p:txBody>
      </p:sp>
      <p:sp>
        <p:nvSpPr>
          <p:cNvPr id="100" name="Shape 100"/>
          <p:cNvSpPr/>
          <p:nvPr/>
        </p:nvSpPr>
        <p:spPr>
          <a:xfrm>
            <a:off x="12420600" y="3565128"/>
            <a:ext cx="5334000" cy="794544"/>
          </a:xfrm>
          <a:prstGeom prst="roundRect">
            <a:avLst>
              <a:gd fmla="val 16667" name="adj"/>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OCC</a:t>
            </a:r>
            <a:endParaRPr b="0" i="0" sz="4000" u="none" cap="none" strike="noStrike">
              <a:solidFill>
                <a:srgbClr val="FFFFFF"/>
              </a:solidFill>
              <a:latin typeface="Arial"/>
              <a:ea typeface="Arial"/>
              <a:cs typeface="Arial"/>
              <a:sym typeface="Arial"/>
            </a:endParaRPr>
          </a:p>
        </p:txBody>
      </p:sp>
      <p:sp>
        <p:nvSpPr>
          <p:cNvPr id="101" name="Shape 101"/>
          <p:cNvSpPr/>
          <p:nvPr/>
        </p:nvSpPr>
        <p:spPr>
          <a:xfrm>
            <a:off x="17907000" y="3552428"/>
            <a:ext cx="5334000" cy="794544"/>
          </a:xfrm>
          <a:prstGeom prst="roundRect">
            <a:avLst>
              <a:gd fmla="val 16667" name="adj"/>
            </a:avLst>
          </a:prstGeom>
          <a:blipFill rotWithShape="1">
            <a:blip r:embed="rId3">
              <a:alphaModFix/>
            </a:blip>
            <a:tile algn="tl" flip="none" tx="0" sx="100000" ty="0" sy="100000"/>
          </a:blipFill>
          <a:ln>
            <a:noFill/>
          </a:ln>
          <a:effectLst>
            <a:outerShdw blurRad="381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Arial"/>
              <a:buNone/>
            </a:pPr>
            <a:r>
              <a:rPr b="0" i="0" lang="hu-HU" sz="4000" u="none" cap="none" strike="noStrike">
                <a:solidFill>
                  <a:srgbClr val="FFFFFF"/>
                </a:solidFill>
                <a:latin typeface="Arial"/>
                <a:ea typeface="Arial"/>
                <a:cs typeface="Arial"/>
                <a:sym typeface="Arial"/>
              </a:rPr>
              <a:t>IV</a:t>
            </a:r>
            <a:endParaRPr b="0" i="0" sz="4000" u="none" cap="none" strike="noStrike">
              <a:solidFill>
                <a:srgbClr val="FFFFFF"/>
              </a:solidFill>
              <a:latin typeface="Arial"/>
              <a:ea typeface="Arial"/>
              <a:cs typeface="Arial"/>
              <a:sym typeface="Arial"/>
            </a:endParaRPr>
          </a:p>
        </p:txBody>
      </p:sp>
      <p:sp>
        <p:nvSpPr>
          <p:cNvPr id="102" name="Shape 102"/>
          <p:cNvSpPr/>
          <p:nvPr/>
        </p:nvSpPr>
        <p:spPr>
          <a:xfrm>
            <a:off x="1236464" y="764877"/>
            <a:ext cx="5259453"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i="0" lang="hu-HU" sz="4000" u="none" cap="none" strike="noStrike">
                <a:solidFill>
                  <a:srgbClr val="FFFFFF"/>
                </a:solidFill>
                <a:latin typeface="Open Sans"/>
                <a:ea typeface="Open Sans"/>
                <a:cs typeface="Open Sans"/>
                <a:sym typeface="Open Sans"/>
              </a:rPr>
              <a:t>Problem Formulation</a:t>
            </a:r>
            <a:endParaRPr b="1" i="0" sz="4000" u="none" cap="none" strike="noStrike">
              <a:solidFill>
                <a:srgbClr val="FFFFFF"/>
              </a:solidFill>
              <a:latin typeface="Open Sans"/>
              <a:ea typeface="Open Sans"/>
              <a:cs typeface="Open Sans"/>
              <a:sym typeface="Open Sans"/>
            </a:endParaRPr>
          </a:p>
        </p:txBody>
      </p:sp>
      <p:pic>
        <p:nvPicPr>
          <p:cNvPr descr="https://scontent-arn2-1.xx.fbcdn.net/v/t34.0-12/19398927_10213487450401043_205761216_n.png?oh=e3da1115446b5c19bdadfda762e240f5&amp;oe=594BACC5" id="103" name="Shape 103"/>
          <p:cNvPicPr preferRelativeResize="0"/>
          <p:nvPr/>
        </p:nvPicPr>
        <p:blipFill rotWithShape="1">
          <a:blip r:embed="rId4">
            <a:alphaModFix/>
          </a:blip>
          <a:srcRect b="0" l="0" r="0" t="0"/>
          <a:stretch/>
        </p:blipFill>
        <p:spPr>
          <a:xfrm>
            <a:off x="1320801" y="7467600"/>
            <a:ext cx="5334000" cy="3998976"/>
          </a:xfrm>
          <a:prstGeom prst="rect">
            <a:avLst/>
          </a:prstGeom>
          <a:noFill/>
          <a:ln>
            <a:noFill/>
          </a:ln>
        </p:spPr>
      </p:pic>
      <p:pic>
        <p:nvPicPr>
          <p:cNvPr descr="https://scontent-arn2-1.xx.fbcdn.net/v/t34.0-12/19415844_10213487450201038_1239259243_n.png?oh=a1794bf8612fefbec02e62b4733c4fda&amp;oe=594A6B76" id="104" name="Shape 104"/>
          <p:cNvPicPr preferRelativeResize="0"/>
          <p:nvPr/>
        </p:nvPicPr>
        <p:blipFill rotWithShape="1">
          <a:blip r:embed="rId5">
            <a:alphaModFix/>
          </a:blip>
          <a:srcRect b="0" l="0" r="0" t="0"/>
          <a:stretch/>
        </p:blipFill>
        <p:spPr>
          <a:xfrm>
            <a:off x="7060456" y="7467600"/>
            <a:ext cx="5068403" cy="3998976"/>
          </a:xfrm>
          <a:prstGeom prst="rect">
            <a:avLst/>
          </a:prstGeom>
          <a:noFill/>
          <a:ln>
            <a:noFill/>
          </a:ln>
        </p:spPr>
      </p:pic>
      <p:pic>
        <p:nvPicPr>
          <p:cNvPr descr="https://scontent-arn2-1.xx.fbcdn.net/v/t34.0-12/19264956_10213487450441044_273823700_n.png?oh=21b41fc15b94848ed6d7279c7f6e75c0&amp;oe=594B5AA3" id="105" name="Shape 105"/>
          <p:cNvPicPr preferRelativeResize="0"/>
          <p:nvPr/>
        </p:nvPicPr>
        <p:blipFill rotWithShape="1">
          <a:blip r:embed="rId6">
            <a:alphaModFix/>
          </a:blip>
          <a:srcRect b="0" l="0" r="0" t="0"/>
          <a:stretch/>
        </p:blipFill>
        <p:spPr>
          <a:xfrm>
            <a:off x="12545171" y="7467600"/>
            <a:ext cx="5068403" cy="3998976"/>
          </a:xfrm>
          <a:prstGeom prst="rect">
            <a:avLst/>
          </a:prstGeom>
          <a:noFill/>
          <a:ln>
            <a:noFill/>
          </a:ln>
        </p:spPr>
      </p:pic>
      <p:sp>
        <p:nvSpPr>
          <p:cNvPr id="106" name="Shape 106"/>
          <p:cNvSpPr txBox="1"/>
          <p:nvPr/>
        </p:nvSpPr>
        <p:spPr>
          <a:xfrm>
            <a:off x="17907000" y="8678406"/>
            <a:ext cx="5029200" cy="1210588"/>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lt1"/>
              </a:buClr>
              <a:buFont typeface="Open Sans"/>
              <a:buNone/>
            </a:pPr>
            <a:r>
              <a:rPr b="0" i="0" lang="hu-HU" sz="7200" u="none" cap="none" strike="noStrike">
                <a:solidFill>
                  <a:schemeClr val="lt1"/>
                </a:solidFill>
                <a:latin typeface="Open Sans"/>
                <a:ea typeface="Open Sans"/>
                <a:cs typeface="Open Sans"/>
                <a:sym typeface="Open Sans"/>
              </a:rPr>
              <a:t>OTB-50</a:t>
            </a:r>
            <a:endParaRPr b="0" i="0" sz="7200" u="none" cap="none" strike="noStrike">
              <a:solidFill>
                <a:schemeClr val="lt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pic>
        <p:nvPicPr>
          <p:cNvPr id="111" name="Shape 111"/>
          <p:cNvPicPr preferRelativeResize="0"/>
          <p:nvPr/>
        </p:nvPicPr>
        <p:blipFill rotWithShape="1">
          <a:blip r:embed="rId3">
            <a:alphaModFix/>
          </a:blip>
          <a:srcRect b="26042" l="36530" r="41411" t="46874"/>
          <a:stretch/>
        </p:blipFill>
        <p:spPr>
          <a:xfrm>
            <a:off x="736599" y="2921000"/>
            <a:ext cx="10781652" cy="7442200"/>
          </a:xfrm>
          <a:prstGeom prst="rect">
            <a:avLst/>
          </a:prstGeom>
          <a:noFill/>
          <a:ln>
            <a:noFill/>
          </a:ln>
        </p:spPr>
      </p:pic>
      <p:pic>
        <p:nvPicPr>
          <p:cNvPr id="112" name="Shape 112"/>
          <p:cNvPicPr preferRelativeResize="0"/>
          <p:nvPr/>
        </p:nvPicPr>
        <p:blipFill rotWithShape="1">
          <a:blip r:embed="rId4">
            <a:alphaModFix/>
          </a:blip>
          <a:srcRect b="32985" l="32235" r="37310" t="31944"/>
          <a:stretch/>
        </p:blipFill>
        <p:spPr>
          <a:xfrm>
            <a:off x="12141199" y="2921000"/>
            <a:ext cx="11494886" cy="7442200"/>
          </a:xfrm>
          <a:prstGeom prst="rect">
            <a:avLst/>
          </a:prstGeom>
          <a:noFill/>
          <a:ln>
            <a:noFill/>
          </a:ln>
        </p:spPr>
      </p:pic>
      <p:sp>
        <p:nvSpPr>
          <p:cNvPr id="113" name="Shape 113"/>
          <p:cNvSpPr txBox="1"/>
          <p:nvPr/>
        </p:nvSpPr>
        <p:spPr>
          <a:xfrm>
            <a:off x="736599" y="10922417"/>
            <a:ext cx="22682201" cy="964367"/>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lt1"/>
              </a:buClr>
              <a:buFont typeface="Open Sans"/>
              <a:buNone/>
            </a:pPr>
            <a:r>
              <a:rPr b="0" i="0" lang="hu-HU" sz="5600" u="none" cap="none" strike="noStrike">
                <a:solidFill>
                  <a:schemeClr val="lt1"/>
                </a:solidFill>
                <a:latin typeface="Open Sans"/>
                <a:ea typeface="Open Sans"/>
                <a:cs typeface="Open Sans"/>
                <a:sym typeface="Open Sans"/>
              </a:rPr>
              <a:t>Success and precision results on OTB-50.</a:t>
            </a:r>
            <a:endParaRPr b="0" i="0" sz="5600" u="none" cap="none" strike="noStrike">
              <a:solidFill>
                <a:schemeClr val="lt1"/>
              </a:solidFill>
              <a:latin typeface="Open Sans"/>
              <a:ea typeface="Open Sans"/>
              <a:cs typeface="Open Sans"/>
              <a:sym typeface="Open Sans"/>
            </a:endParaRPr>
          </a:p>
        </p:txBody>
      </p:sp>
      <p:sp>
        <p:nvSpPr>
          <p:cNvPr id="114" name="Shape 114"/>
          <p:cNvSpPr/>
          <p:nvPr/>
        </p:nvSpPr>
        <p:spPr>
          <a:xfrm>
            <a:off x="1236464" y="764877"/>
            <a:ext cx="5259453"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i="0" lang="hu-HU" sz="4000" u="none" cap="none" strike="noStrike">
                <a:solidFill>
                  <a:srgbClr val="FFFFFF"/>
                </a:solidFill>
                <a:latin typeface="Open Sans"/>
                <a:ea typeface="Open Sans"/>
                <a:cs typeface="Open Sans"/>
                <a:sym typeface="Open Sans"/>
              </a:rPr>
              <a:t>Problem Formulation</a:t>
            </a:r>
            <a:endParaRPr b="1" i="0" sz="4000" u="none" cap="none" strike="noStrike">
              <a:solidFill>
                <a:srgbClr val="FFFFFF"/>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p:nvPr/>
        </p:nvSpPr>
        <p:spPr>
          <a:xfrm>
            <a:off x="1236463" y="764877"/>
            <a:ext cx="8850600" cy="718200"/>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i="0" lang="hu-HU" sz="4000" u="none" cap="none" strike="noStrike">
                <a:solidFill>
                  <a:srgbClr val="FFFFFF"/>
                </a:solidFill>
                <a:latin typeface="Open Sans"/>
                <a:ea typeface="Open Sans"/>
                <a:cs typeface="Open Sans"/>
                <a:sym typeface="Open Sans"/>
              </a:rPr>
              <a:t>Shared Implementation Details</a:t>
            </a:r>
            <a:endParaRPr b="1" i="0" sz="4000" u="none" cap="none" strike="noStrike">
              <a:solidFill>
                <a:srgbClr val="FFFFFF"/>
              </a:solidFill>
              <a:latin typeface="Open Sans"/>
              <a:ea typeface="Open Sans"/>
              <a:cs typeface="Open Sans"/>
              <a:sym typeface="Open Sans"/>
            </a:endParaRPr>
          </a:p>
        </p:txBody>
      </p:sp>
      <p:sp>
        <p:nvSpPr>
          <p:cNvPr id="120" name="Shape 120"/>
          <p:cNvSpPr/>
          <p:nvPr/>
        </p:nvSpPr>
        <p:spPr>
          <a:xfrm>
            <a:off x="1244600" y="1483022"/>
            <a:ext cx="5397300" cy="564300"/>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0" i="0" lang="hu-HU" sz="3000" u="none" cap="none" strike="noStrike">
                <a:solidFill>
                  <a:srgbClr val="FFFFFF"/>
                </a:solidFill>
                <a:latin typeface="Open Sans Light"/>
                <a:ea typeface="Open Sans Light"/>
                <a:cs typeface="Open Sans Light"/>
                <a:sym typeface="Open Sans Light"/>
              </a:rPr>
              <a:t>Theory and Re-Implementation</a:t>
            </a:r>
            <a:endParaRPr b="0" i="0" sz="3000" u="none" cap="none" strike="noStrike">
              <a:solidFill>
                <a:srgbClr val="FFFFFF"/>
              </a:solidFill>
              <a:latin typeface="Open Sans Light"/>
              <a:ea typeface="Open Sans Light"/>
              <a:cs typeface="Open Sans Light"/>
              <a:sym typeface="Open Sans Light"/>
            </a:endParaRPr>
          </a:p>
        </p:txBody>
      </p:sp>
      <p:pic>
        <p:nvPicPr>
          <p:cNvPr descr="https://writelatex.s3.amazonaws.com/qsfskbcdzcsc/uploads/4132/13062016/1.PNG" id="121" name="Shape 121"/>
          <p:cNvPicPr preferRelativeResize="0"/>
          <p:nvPr/>
        </p:nvPicPr>
        <p:blipFill rotWithShape="1">
          <a:blip r:embed="rId3">
            <a:alphaModFix/>
          </a:blip>
          <a:srcRect b="0" l="0" r="0" t="0"/>
          <a:stretch/>
        </p:blipFill>
        <p:spPr>
          <a:xfrm>
            <a:off x="155575" y="3857625"/>
            <a:ext cx="11805600" cy="6743700"/>
          </a:xfrm>
          <a:prstGeom prst="rect">
            <a:avLst/>
          </a:prstGeom>
          <a:noFill/>
          <a:ln>
            <a:noFill/>
          </a:ln>
        </p:spPr>
      </p:pic>
      <p:sp>
        <p:nvSpPr>
          <p:cNvPr id="122" name="Shape 122"/>
          <p:cNvSpPr txBox="1"/>
          <p:nvPr/>
        </p:nvSpPr>
        <p:spPr>
          <a:xfrm>
            <a:off x="12287250" y="4131191"/>
            <a:ext cx="11458500" cy="61965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lt1"/>
              </a:buClr>
              <a:buFont typeface="Open Sans"/>
              <a:buNone/>
            </a:pPr>
            <a:r>
              <a:rPr b="0" i="0" lang="hu-HU" sz="3600" u="none" cap="none" strike="noStrike">
                <a:solidFill>
                  <a:schemeClr val="lt1"/>
                </a:solidFill>
                <a:latin typeface="Open Sans"/>
                <a:ea typeface="Open Sans"/>
                <a:cs typeface="Open Sans"/>
                <a:sym typeface="Open Sans"/>
              </a:rPr>
              <a:t>Initial finetuning based on samples generated around the first frame’s target position</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Font typeface="Open Sans"/>
              <a:buNone/>
            </a:pPr>
            <a:r>
              <a:rPr b="0" i="0" lang="hu-HU" sz="3600" u="none" cap="none" strike="noStrike">
                <a:solidFill>
                  <a:schemeClr val="lt1"/>
                </a:solidFill>
                <a:latin typeface="Open Sans"/>
                <a:ea typeface="Open Sans"/>
                <a:cs typeface="Open Sans"/>
                <a:sym typeface="Open Sans"/>
              </a:rPr>
              <a:t>Train a bbox regression model on the first frame and </a:t>
            </a:r>
            <a:endParaRPr/>
          </a:p>
          <a:p>
            <a:pPr indent="0" lvl="0" marL="0" marR="0" rtl="0" algn="l">
              <a:lnSpc>
                <a:spcPct val="100000"/>
              </a:lnSpc>
              <a:spcBef>
                <a:spcPts val="0"/>
              </a:spcBef>
              <a:spcAft>
                <a:spcPts val="0"/>
              </a:spcAft>
              <a:buClr>
                <a:schemeClr val="lt1"/>
              </a:buClr>
              <a:buFont typeface="Open Sans"/>
              <a:buNone/>
            </a:pPr>
            <a:r>
              <a:rPr b="0" i="0" lang="hu-HU" sz="3600" u="none" cap="none" strike="noStrike">
                <a:solidFill>
                  <a:schemeClr val="lt1"/>
                </a:solidFill>
                <a:latin typeface="Open Sans"/>
                <a:ea typeface="Open Sans"/>
                <a:cs typeface="Open Sans"/>
                <a:sym typeface="Open Sans"/>
              </a:rPr>
              <a:t>update it short term and long term</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Font typeface="Open Sans"/>
              <a:buNone/>
            </a:pPr>
            <a:r>
              <a:rPr b="0" i="0" lang="hu-HU" sz="3600" u="none" cap="none" strike="noStrike">
                <a:solidFill>
                  <a:schemeClr val="lt1"/>
                </a:solidFill>
                <a:latin typeface="Open Sans"/>
                <a:ea typeface="Open Sans"/>
                <a:cs typeface="Open Sans"/>
                <a:sym typeface="Open Sans"/>
              </a:rPr>
              <a:t>Perform online updates every 10th frame (different for TCNN)</a:t>
            </a:r>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chemeClr val="lt1"/>
                </a:solidFill>
                <a:latin typeface="Open Sans"/>
                <a:ea typeface="Open Sans"/>
                <a:cs typeface="Open Sans"/>
                <a:sym typeface="Open Sans"/>
              </a:rPr>
              <a:t>Mean bounding box between the sampled bounding boxes with the 5 best scores.</a:t>
            </a:r>
            <a:endParaRPr b="0" i="0" sz="3600" u="none" cap="none" strike="noStrike">
              <a:solidFill>
                <a:schemeClr val="lt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p:nvPr/>
        </p:nvSpPr>
        <p:spPr>
          <a:xfrm>
            <a:off x="5715250" y="2862898"/>
            <a:ext cx="6114750" cy="9458640"/>
          </a:xfrm>
          <a:prstGeom prst="rect">
            <a:avLst/>
          </a:prstGeom>
          <a:solidFill>
            <a:srgbClr val="EBEBEB">
              <a:alpha val="9803"/>
            </a:srgbClr>
          </a:solidFill>
          <a:ln cap="flat" cmpd="sng" w="25400">
            <a:solidFill>
              <a:srgbClr val="000000">
                <a:alpha val="0"/>
              </a:srgbClr>
            </a:solidFill>
            <a:prstDash val="solid"/>
            <a:miter lim="8000"/>
            <a:headEnd len="med" w="med" type="none"/>
            <a:tailEnd len="med" w="med"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i="0" sz="5600" u="none" cap="none" strike="noStrike">
              <a:latin typeface="Arial"/>
              <a:ea typeface="Arial"/>
              <a:cs typeface="Arial"/>
              <a:sym typeface="Arial"/>
            </a:endParaRPr>
          </a:p>
        </p:txBody>
      </p:sp>
      <p:sp>
        <p:nvSpPr>
          <p:cNvPr id="128" name="Shape 128"/>
          <p:cNvSpPr/>
          <p:nvPr/>
        </p:nvSpPr>
        <p:spPr>
          <a:xfrm>
            <a:off x="1236464" y="764877"/>
            <a:ext cx="6172042"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i="0" lang="hu-HU" sz="4000" u="none" cap="none" strike="noStrike">
                <a:solidFill>
                  <a:srgbClr val="FFFFFF"/>
                </a:solidFill>
                <a:latin typeface="Open Sans"/>
                <a:ea typeface="Open Sans"/>
                <a:cs typeface="Open Sans"/>
                <a:sym typeface="Open Sans"/>
              </a:rPr>
              <a:t>Trackers</a:t>
            </a:r>
            <a:endParaRPr b="1" i="0" sz="4000" u="none" cap="none" strike="noStrike">
              <a:solidFill>
                <a:srgbClr val="FFFFFF"/>
              </a:solidFill>
              <a:latin typeface="Open Sans"/>
              <a:ea typeface="Open Sans"/>
              <a:cs typeface="Open Sans"/>
              <a:sym typeface="Open Sans"/>
            </a:endParaRPr>
          </a:p>
        </p:txBody>
      </p:sp>
      <p:sp>
        <p:nvSpPr>
          <p:cNvPr id="129" name="Shape 129"/>
          <p:cNvSpPr/>
          <p:nvPr/>
        </p:nvSpPr>
        <p:spPr>
          <a:xfrm>
            <a:off x="11830000" y="2862898"/>
            <a:ext cx="6114750" cy="9458640"/>
          </a:xfrm>
          <a:prstGeom prst="rect">
            <a:avLst/>
          </a:prstGeom>
          <a:solidFill>
            <a:srgbClr val="EBEBEB">
              <a:alpha val="9803"/>
            </a:srgbClr>
          </a:solidFill>
          <a:ln cap="flat" cmpd="sng" w="25400">
            <a:solidFill>
              <a:srgbClr val="000000">
                <a:alpha val="0"/>
              </a:srgbClr>
            </a:solidFill>
            <a:prstDash val="solid"/>
            <a:miter lim="8000"/>
            <a:headEnd len="med" w="med" type="none"/>
            <a:tailEnd len="med" w="med"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i="0" sz="5600" u="none" cap="none" strike="noStrike">
              <a:latin typeface="Arial"/>
              <a:ea typeface="Arial"/>
              <a:cs typeface="Arial"/>
              <a:sym typeface="Arial"/>
            </a:endParaRPr>
          </a:p>
        </p:txBody>
      </p:sp>
      <p:sp>
        <p:nvSpPr>
          <p:cNvPr id="130" name="Shape 130"/>
          <p:cNvSpPr/>
          <p:nvPr/>
        </p:nvSpPr>
        <p:spPr>
          <a:xfrm>
            <a:off x="14033753" y="4786931"/>
            <a:ext cx="1599797" cy="619657"/>
          </a:xfrm>
          <a:prstGeom prst="rect">
            <a:avLst/>
          </a:prstGeom>
          <a:noFill/>
          <a:ln>
            <a:noFill/>
          </a:ln>
        </p:spPr>
        <p:txBody>
          <a:bodyPr anchorCtr="0" anchor="ctr" bIns="50800" lIns="50800" spcFirstLastPara="1" rIns="50800" wrap="square" tIns="50800">
            <a:noAutofit/>
          </a:bodyPr>
          <a:lstStyle/>
          <a:p>
            <a:pPr indent="0" lvl="0" marL="0" marR="0" rtl="0" algn="r">
              <a:lnSpc>
                <a:spcPct val="80000"/>
              </a:lnSpc>
              <a:spcBef>
                <a:spcPts val="0"/>
              </a:spcBef>
              <a:spcAft>
                <a:spcPts val="0"/>
              </a:spcAft>
              <a:buNone/>
            </a:pPr>
            <a:r>
              <a:rPr b="0" i="0" lang="hu-HU" sz="4200" u="none" cap="none" strike="noStrike">
                <a:solidFill>
                  <a:srgbClr val="FFFFFF"/>
                </a:solidFill>
                <a:latin typeface="Open Sans"/>
                <a:ea typeface="Open Sans"/>
                <a:cs typeface="Open Sans"/>
                <a:sym typeface="Open Sans"/>
              </a:rPr>
              <a:t>TCNN</a:t>
            </a:r>
            <a:endParaRPr b="0" i="0" sz="4200" u="none" cap="none" strike="noStrike">
              <a:solidFill>
                <a:srgbClr val="FFFFFF"/>
              </a:solidFill>
              <a:latin typeface="Open Sans"/>
              <a:ea typeface="Open Sans"/>
              <a:cs typeface="Open Sans"/>
              <a:sym typeface="Open Sans"/>
            </a:endParaRPr>
          </a:p>
        </p:txBody>
      </p:sp>
      <p:sp>
        <p:nvSpPr>
          <p:cNvPr id="131" name="Shape 131"/>
          <p:cNvSpPr/>
          <p:nvPr/>
        </p:nvSpPr>
        <p:spPr>
          <a:xfrm>
            <a:off x="8029675" y="5454213"/>
            <a:ext cx="1485900" cy="38100"/>
          </a:xfrm>
          <a:prstGeom prst="rect">
            <a:avLst/>
          </a:prstGeom>
          <a:solidFill>
            <a:srgbClr val="292C2F">
              <a:alpha val="40000"/>
            </a:srgbClr>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5600" u="none" cap="none" strike="noStrike">
              <a:latin typeface="Arial"/>
              <a:ea typeface="Arial"/>
              <a:cs typeface="Arial"/>
              <a:sym typeface="Arial"/>
            </a:endParaRPr>
          </a:p>
        </p:txBody>
      </p:sp>
      <p:sp>
        <p:nvSpPr>
          <p:cNvPr id="132" name="Shape 132"/>
          <p:cNvSpPr/>
          <p:nvPr/>
        </p:nvSpPr>
        <p:spPr>
          <a:xfrm>
            <a:off x="14147650" y="5454213"/>
            <a:ext cx="1485900" cy="38100"/>
          </a:xfrm>
          <a:prstGeom prst="rect">
            <a:avLst/>
          </a:prstGeom>
          <a:solidFill>
            <a:srgbClr val="292C2F">
              <a:alpha val="40000"/>
            </a:srgbClr>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5600" u="none" cap="none" strike="noStrike">
              <a:latin typeface="Arial"/>
              <a:ea typeface="Arial"/>
              <a:cs typeface="Arial"/>
              <a:sym typeface="Arial"/>
            </a:endParaRPr>
          </a:p>
        </p:txBody>
      </p:sp>
      <p:sp>
        <p:nvSpPr>
          <p:cNvPr id="133" name="Shape 133"/>
          <p:cNvSpPr/>
          <p:nvPr/>
        </p:nvSpPr>
        <p:spPr>
          <a:xfrm>
            <a:off x="11830000" y="6416191"/>
            <a:ext cx="6140549" cy="4209357"/>
          </a:xfrm>
          <a:prstGeom prst="rect">
            <a:avLst/>
          </a:prstGeom>
          <a:noFill/>
          <a:ln>
            <a:noFill/>
          </a:ln>
        </p:spPr>
        <p:txBody>
          <a:bodyPr anchorCtr="0" anchor="t" bIns="0" lIns="0" spcFirstLastPara="1" rIns="0" wrap="square" tIns="0">
            <a:noAutofit/>
          </a:bodyPr>
          <a:lstStyle/>
          <a:p>
            <a:pPr indent="0" lvl="1" marL="457200" marR="0" rtl="0" algn="l">
              <a:lnSpc>
                <a:spcPct val="150000"/>
              </a:lnSpc>
              <a:spcBef>
                <a:spcPts val="0"/>
              </a:spcBef>
              <a:spcAft>
                <a:spcPts val="0"/>
              </a:spcAft>
              <a:buNone/>
            </a:pPr>
            <a:r>
              <a:rPr b="0" i="0" lang="hu-HU" sz="2800" u="none" cap="none" strike="noStrike">
                <a:solidFill>
                  <a:srgbClr val="FFFFFF"/>
                </a:solidFill>
                <a:latin typeface="Open Sans SemiBold"/>
                <a:ea typeface="Open Sans SemiBold"/>
                <a:cs typeface="Open Sans SemiBold"/>
                <a:sym typeface="Open Sans SemiBold"/>
              </a:rPr>
              <a:t>Maintain multiple CNNs</a:t>
            </a:r>
            <a:endParaRPr b="0" i="0" sz="2800" u="none" cap="none" strike="noStrike">
              <a:solidFill>
                <a:srgbClr val="FFFFFF"/>
              </a:solidFill>
              <a:latin typeface="Open Sans SemiBold"/>
              <a:ea typeface="Open Sans SemiBold"/>
              <a:cs typeface="Open Sans SemiBold"/>
              <a:sym typeface="Open Sans SemiBold"/>
            </a:endParaRPr>
          </a:p>
          <a:p>
            <a:pPr indent="0" lvl="1" marL="457200" marR="0" rtl="0" algn="l">
              <a:lnSpc>
                <a:spcPct val="150000"/>
              </a:lnSpc>
              <a:spcBef>
                <a:spcPts val="1600"/>
              </a:spcBef>
              <a:spcAft>
                <a:spcPts val="0"/>
              </a:spcAft>
              <a:buNone/>
            </a:pPr>
            <a:br>
              <a:rPr b="0" i="0" lang="hu-HU" sz="2800" u="none" cap="none" strike="noStrike">
                <a:solidFill>
                  <a:srgbClr val="FFFFFF"/>
                </a:solidFill>
                <a:latin typeface="Open Sans SemiBold"/>
                <a:ea typeface="Open Sans SemiBold"/>
                <a:cs typeface="Open Sans SemiBold"/>
                <a:sym typeface="Open Sans SemiBold"/>
              </a:rPr>
            </a:br>
            <a:r>
              <a:rPr b="0" i="0" lang="hu-HU" sz="2800" u="none" cap="none" strike="noStrike">
                <a:solidFill>
                  <a:srgbClr val="FFFFFF"/>
                </a:solidFill>
                <a:latin typeface="Open Sans SemiBold"/>
                <a:ea typeface="Open Sans SemiBold"/>
                <a:cs typeface="Open Sans SemiBold"/>
                <a:sym typeface="Open Sans SemiBold"/>
              </a:rPr>
              <a:t>Stores appearence change in a tree structure </a:t>
            </a:r>
            <a:br>
              <a:rPr b="0" i="0" lang="hu-HU" sz="2800" u="none" cap="none" strike="noStrike">
                <a:solidFill>
                  <a:srgbClr val="FFFFFF"/>
                </a:solidFill>
                <a:latin typeface="Open Sans SemiBold"/>
                <a:ea typeface="Open Sans SemiBold"/>
                <a:cs typeface="Open Sans SemiBold"/>
                <a:sym typeface="Open Sans SemiBold"/>
              </a:rPr>
            </a:br>
            <a:endParaRPr b="0" i="0" sz="2800" u="none" cap="none" strike="noStrike">
              <a:solidFill>
                <a:srgbClr val="FFFFFF"/>
              </a:solidFill>
              <a:latin typeface="Open Sans SemiBold"/>
              <a:ea typeface="Open Sans SemiBold"/>
              <a:cs typeface="Open Sans SemiBold"/>
              <a:sym typeface="Open Sans SemiBold"/>
            </a:endParaRPr>
          </a:p>
          <a:p>
            <a:pPr indent="0" lvl="1" marL="457200" marR="0" rtl="0" algn="l">
              <a:lnSpc>
                <a:spcPct val="150000"/>
              </a:lnSpc>
              <a:spcBef>
                <a:spcPts val="1600"/>
              </a:spcBef>
              <a:spcAft>
                <a:spcPts val="0"/>
              </a:spcAft>
              <a:buNone/>
            </a:pPr>
            <a:r>
              <a:t/>
            </a:r>
            <a:endParaRPr b="0" i="0" sz="2800" u="none" cap="none" strike="noStrike">
              <a:solidFill>
                <a:srgbClr val="FFFFFF"/>
              </a:solidFill>
              <a:latin typeface="Open Sans SemiBold"/>
              <a:ea typeface="Open Sans SemiBold"/>
              <a:cs typeface="Open Sans SemiBold"/>
              <a:sym typeface="Open Sans SemiBold"/>
            </a:endParaRPr>
          </a:p>
        </p:txBody>
      </p:sp>
      <p:sp>
        <p:nvSpPr>
          <p:cNvPr id="134" name="Shape 134"/>
          <p:cNvSpPr/>
          <p:nvPr/>
        </p:nvSpPr>
        <p:spPr>
          <a:xfrm>
            <a:off x="22328881" y="12654538"/>
            <a:ext cx="359074" cy="471924"/>
          </a:xfrm>
          <a:prstGeom prst="rect">
            <a:avLst/>
          </a:prstGeom>
          <a:noFill/>
          <a:ln>
            <a:noFill/>
          </a:ln>
        </p:spPr>
        <p:txBody>
          <a:bodyPr anchorCtr="0" anchor="ctr" bIns="50800" lIns="50800" spcFirstLastPara="1" rIns="50800" wrap="square" tIns="50800">
            <a:noAutofit/>
          </a:bodyPr>
          <a:lstStyle/>
          <a:p>
            <a:pPr indent="0" lvl="0" marL="0" marR="0" rtl="0" algn="ctr">
              <a:spcBef>
                <a:spcPts val="0"/>
              </a:spcBef>
              <a:spcAft>
                <a:spcPts val="0"/>
              </a:spcAft>
              <a:buNone/>
            </a:pPr>
            <a:r>
              <a:rPr b="0" i="0" lang="hu-HU" sz="2400" u="none" cap="none" strike="noStrike">
                <a:solidFill>
                  <a:srgbClr val="FFFFFF"/>
                </a:solidFill>
                <a:latin typeface="Open Sans Light"/>
                <a:ea typeface="Open Sans Light"/>
                <a:cs typeface="Open Sans Light"/>
                <a:sym typeface="Open Sans Light"/>
              </a:rPr>
              <a:t> </a:t>
            </a:r>
            <a:fld id="{00000000-1234-1234-1234-123412341234}" type="slidenum">
              <a:rPr b="0" i="0" lang="hu-HU" sz="2400" u="none" cap="none" strike="noStrike">
                <a:solidFill>
                  <a:srgbClr val="FFFFFF"/>
                </a:solidFill>
                <a:latin typeface="Open Sans Light"/>
                <a:ea typeface="Open Sans Light"/>
                <a:cs typeface="Open Sans Light"/>
                <a:sym typeface="Open Sans Light"/>
              </a:rPr>
              <a:t>‹#›</a:t>
            </a:fld>
            <a:endParaRPr b="0" i="0" sz="2400" u="none" cap="none" strike="noStrike">
              <a:solidFill>
                <a:srgbClr val="FFFFFF"/>
              </a:solidFill>
              <a:latin typeface="Open Sans Light"/>
              <a:ea typeface="Open Sans Light"/>
              <a:cs typeface="Open Sans Light"/>
              <a:sym typeface="Open Sans Light"/>
            </a:endParaRPr>
          </a:p>
        </p:txBody>
      </p:sp>
      <p:sp>
        <p:nvSpPr>
          <p:cNvPr id="135" name="Shape 135"/>
          <p:cNvSpPr/>
          <p:nvPr/>
        </p:nvSpPr>
        <p:spPr>
          <a:xfrm>
            <a:off x="6347698" y="6416192"/>
            <a:ext cx="4673601" cy="3231654"/>
          </a:xfrm>
          <a:prstGeom prst="rect">
            <a:avLst/>
          </a:prstGeom>
          <a:noFill/>
          <a:ln>
            <a:noFill/>
          </a:ln>
        </p:spPr>
        <p:txBody>
          <a:bodyPr anchorCtr="0" anchor="t" bIns="0" lIns="0" spcFirstLastPara="1" rIns="0" wrap="square" tIns="0">
            <a:noAutofit/>
          </a:bodyPr>
          <a:lstStyle/>
          <a:p>
            <a:pPr indent="0" lvl="1" marL="457200" marR="0" rtl="0" algn="l">
              <a:lnSpc>
                <a:spcPct val="150000"/>
              </a:lnSpc>
              <a:spcBef>
                <a:spcPts val="0"/>
              </a:spcBef>
              <a:spcAft>
                <a:spcPts val="0"/>
              </a:spcAft>
              <a:buNone/>
            </a:pPr>
            <a:r>
              <a:rPr b="0" i="0" lang="hu-HU" sz="2800" u="none" cap="none" strike="noStrike">
                <a:solidFill>
                  <a:srgbClr val="FFFFFF"/>
                </a:solidFill>
                <a:latin typeface="Open Sans SemiBold"/>
                <a:ea typeface="Open Sans SemiBold"/>
                <a:cs typeface="Open Sans SemiBold"/>
                <a:sym typeface="Open Sans SemiBold"/>
              </a:rPr>
              <a:t>Multi-Domain training</a:t>
            </a:r>
            <a:endParaRPr b="0" i="0" sz="2800" u="none" cap="none" strike="noStrike">
              <a:solidFill>
                <a:srgbClr val="FFFFFF"/>
              </a:solidFill>
              <a:latin typeface="Open Sans SemiBold"/>
              <a:ea typeface="Open Sans SemiBold"/>
              <a:cs typeface="Open Sans SemiBold"/>
              <a:sym typeface="Open Sans SemiBold"/>
            </a:endParaRPr>
          </a:p>
          <a:p>
            <a:pPr indent="0" lvl="1" marL="457200" marR="0" rtl="0" algn="l">
              <a:lnSpc>
                <a:spcPct val="150000"/>
              </a:lnSpc>
              <a:spcBef>
                <a:spcPts val="0"/>
              </a:spcBef>
              <a:spcAft>
                <a:spcPts val="0"/>
              </a:spcAft>
              <a:buNone/>
            </a:pPr>
            <a:r>
              <a:t/>
            </a:r>
            <a:endParaRPr b="0" i="0" sz="2800" u="none" cap="none" strike="noStrike">
              <a:solidFill>
                <a:srgbClr val="FFFFFF"/>
              </a:solidFill>
              <a:latin typeface="Open Sans SemiBold"/>
              <a:ea typeface="Open Sans SemiBold"/>
              <a:cs typeface="Open Sans SemiBold"/>
              <a:sym typeface="Open Sans SemiBold"/>
            </a:endParaRPr>
          </a:p>
          <a:p>
            <a:pPr indent="0" lvl="1" marL="457200" marR="0" rtl="0" algn="l">
              <a:lnSpc>
                <a:spcPct val="150000"/>
              </a:lnSpc>
              <a:spcBef>
                <a:spcPts val="0"/>
              </a:spcBef>
              <a:spcAft>
                <a:spcPts val="0"/>
              </a:spcAft>
              <a:buNone/>
            </a:pPr>
            <a:r>
              <a:rPr b="0" i="0" lang="hu-HU" sz="2800" u="none" cap="none" strike="noStrike">
                <a:solidFill>
                  <a:srgbClr val="FFFFFF"/>
                </a:solidFill>
                <a:latin typeface="Open Sans SemiBold"/>
                <a:ea typeface="Open Sans SemiBold"/>
                <a:cs typeface="Open Sans SemiBold"/>
                <a:sym typeface="Open Sans SemiBold"/>
              </a:rPr>
              <a:t>Features from shared layers represent domain independent information</a:t>
            </a:r>
            <a:endParaRPr b="0" i="0" sz="2800" u="none" cap="none" strike="noStrike">
              <a:solidFill>
                <a:srgbClr val="FFFFFF"/>
              </a:solidFill>
              <a:latin typeface="Open Sans SemiBold"/>
              <a:ea typeface="Open Sans SemiBold"/>
              <a:cs typeface="Open Sans SemiBold"/>
              <a:sym typeface="Open Sans SemiBold"/>
            </a:endParaRPr>
          </a:p>
        </p:txBody>
      </p:sp>
      <p:sp>
        <p:nvSpPr>
          <p:cNvPr id="136" name="Shape 136"/>
          <p:cNvSpPr/>
          <p:nvPr/>
        </p:nvSpPr>
        <p:spPr>
          <a:xfrm>
            <a:off x="1244600" y="1438721"/>
            <a:ext cx="5397311" cy="564257"/>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0" i="0" lang="hu-HU" sz="3000" u="none" cap="none" strike="noStrike">
                <a:solidFill>
                  <a:srgbClr val="FFFFFF"/>
                </a:solidFill>
                <a:latin typeface="Open Sans Light"/>
                <a:ea typeface="Open Sans Light"/>
                <a:cs typeface="Open Sans Light"/>
                <a:sym typeface="Open Sans Light"/>
              </a:rPr>
              <a:t>Theory and Re-Implementation</a:t>
            </a:r>
            <a:endParaRPr b="0" i="0" sz="3000" u="none" cap="none" strike="noStrike">
              <a:solidFill>
                <a:srgbClr val="FFFFFF"/>
              </a:solidFill>
              <a:latin typeface="Open Sans Light"/>
              <a:ea typeface="Open Sans Light"/>
              <a:cs typeface="Open Sans Light"/>
              <a:sym typeface="Open Sans Light"/>
            </a:endParaRPr>
          </a:p>
        </p:txBody>
      </p:sp>
      <p:sp>
        <p:nvSpPr>
          <p:cNvPr id="137" name="Shape 137"/>
          <p:cNvSpPr/>
          <p:nvPr/>
        </p:nvSpPr>
        <p:spPr>
          <a:xfrm>
            <a:off x="7741224" y="4786850"/>
            <a:ext cx="2062800" cy="619800"/>
          </a:xfrm>
          <a:prstGeom prst="rect">
            <a:avLst/>
          </a:prstGeom>
          <a:no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None/>
            </a:pPr>
            <a:r>
              <a:rPr b="0" i="0" lang="hu-HU" sz="4200" u="none" cap="none" strike="noStrike">
                <a:solidFill>
                  <a:srgbClr val="FFFFFF"/>
                </a:solidFill>
                <a:latin typeface="Open Sans"/>
                <a:ea typeface="Open Sans"/>
                <a:cs typeface="Open Sans"/>
                <a:sym typeface="Open Sans"/>
              </a:rPr>
              <a:t>MDNet</a:t>
            </a:r>
            <a:endParaRPr b="0" i="0" sz="4200" u="none" cap="none" strike="noStrike">
              <a:solidFill>
                <a:srgbClr val="FFFFFF"/>
              </a:solidFill>
              <a:latin typeface="Open Sans"/>
              <a:ea typeface="Open Sans"/>
              <a:cs typeface="Open Sans"/>
              <a:sym typeface="Open Sans"/>
            </a:endParaRPr>
          </a:p>
        </p:txBody>
      </p:sp>
      <p:cxnSp>
        <p:nvCxnSpPr>
          <p:cNvPr id="138" name="Shape 138"/>
          <p:cNvCxnSpPr/>
          <p:nvPr/>
        </p:nvCxnSpPr>
        <p:spPr>
          <a:xfrm>
            <a:off x="11830000" y="2862898"/>
            <a:ext cx="0" cy="9458640"/>
          </a:xfrm>
          <a:prstGeom prst="straightConnector1">
            <a:avLst/>
          </a:prstGeom>
          <a:noFill/>
          <a:ln cap="flat" cmpd="sng" w="25400">
            <a:solidFill>
              <a:schemeClr val="lt1"/>
            </a:solidFill>
            <a:prstDash val="solid"/>
            <a:miter lim="8000"/>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p:nvPr/>
        </p:nvSpPr>
        <p:spPr>
          <a:xfrm>
            <a:off x="1236464" y="764877"/>
            <a:ext cx="6172042" cy="718145"/>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1" i="0" lang="hu-HU" sz="4000" u="none" cap="none" strike="noStrike">
                <a:solidFill>
                  <a:srgbClr val="FFFFFF"/>
                </a:solidFill>
                <a:latin typeface="Open Sans"/>
                <a:ea typeface="Open Sans"/>
                <a:cs typeface="Open Sans"/>
                <a:sym typeface="Open Sans"/>
              </a:rPr>
              <a:t>MDNet</a:t>
            </a:r>
            <a:endParaRPr b="1" i="0" sz="4000" u="none" cap="none" strike="noStrike">
              <a:solidFill>
                <a:srgbClr val="FFFFFF"/>
              </a:solidFill>
              <a:latin typeface="Open Sans"/>
              <a:ea typeface="Open Sans"/>
              <a:cs typeface="Open Sans"/>
              <a:sym typeface="Open Sans"/>
            </a:endParaRPr>
          </a:p>
        </p:txBody>
      </p:sp>
      <p:sp>
        <p:nvSpPr>
          <p:cNvPr id="144" name="Shape 144"/>
          <p:cNvSpPr/>
          <p:nvPr/>
        </p:nvSpPr>
        <p:spPr>
          <a:xfrm>
            <a:off x="1244600" y="1438721"/>
            <a:ext cx="5397311" cy="564257"/>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b="0" i="0" lang="hu-HU" sz="3000" u="none" cap="none" strike="noStrike">
                <a:solidFill>
                  <a:srgbClr val="FFFFFF"/>
                </a:solidFill>
                <a:latin typeface="Open Sans Light"/>
                <a:ea typeface="Open Sans Light"/>
                <a:cs typeface="Open Sans Light"/>
                <a:sym typeface="Open Sans Light"/>
              </a:rPr>
              <a:t>Theory and Re-Implementation</a:t>
            </a:r>
            <a:endParaRPr b="0" i="0" sz="3000" u="none" cap="none" strike="noStrike">
              <a:solidFill>
                <a:srgbClr val="FFFFFF"/>
              </a:solidFill>
              <a:latin typeface="Open Sans Light"/>
              <a:ea typeface="Open Sans Light"/>
              <a:cs typeface="Open Sans Light"/>
              <a:sym typeface="Open Sans Light"/>
            </a:endParaRPr>
          </a:p>
        </p:txBody>
      </p:sp>
      <p:sp>
        <p:nvSpPr>
          <p:cNvPr id="145" name="Shape 145"/>
          <p:cNvSpPr txBox="1"/>
          <p:nvPr/>
        </p:nvSpPr>
        <p:spPr>
          <a:xfrm>
            <a:off x="10115550" y="3843119"/>
            <a:ext cx="13344525" cy="7858562"/>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chemeClr val="lt1"/>
              </a:buClr>
              <a:buFont typeface="Open Sans"/>
              <a:buNone/>
            </a:pPr>
            <a:r>
              <a:rPr b="0" i="0" lang="hu-HU" sz="3600" u="none" cap="none" strike="noStrike">
                <a:solidFill>
                  <a:schemeClr val="lt1"/>
                </a:solidFill>
                <a:latin typeface="Open Sans"/>
                <a:ea typeface="Open Sans"/>
                <a:cs typeface="Open Sans"/>
                <a:sym typeface="Open Sans"/>
              </a:rPr>
              <a:t>Multi domain training method</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Font typeface="Open Sans"/>
              <a:buNone/>
            </a:pPr>
            <a:r>
              <a:rPr b="0" i="0" lang="hu-HU" sz="3600" u="none" cap="none" strike="noStrike">
                <a:solidFill>
                  <a:schemeClr val="lt1"/>
                </a:solidFill>
                <a:latin typeface="Open Sans"/>
                <a:ea typeface="Open Sans"/>
                <a:cs typeface="Open Sans"/>
                <a:sym typeface="Open Sans"/>
              </a:rPr>
              <a:t>Maintain multiple domain specific layers</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Font typeface="Open Sans"/>
              <a:buNone/>
            </a:pPr>
            <a:r>
              <a:rPr b="0" i="0" lang="hu-HU" sz="3600" u="none" cap="none" strike="noStrike">
                <a:solidFill>
                  <a:schemeClr val="lt1"/>
                </a:solidFill>
                <a:latin typeface="Open Sans"/>
                <a:ea typeface="Open Sans"/>
                <a:cs typeface="Open Sans"/>
                <a:sym typeface="Open Sans"/>
              </a:rPr>
              <a:t>After training on K amount of sequences it has K domain specific </a:t>
            </a:r>
            <a:endParaRPr/>
          </a:p>
          <a:p>
            <a:pPr indent="0" lvl="0" marL="0" marR="0" rtl="0" algn="l">
              <a:lnSpc>
                <a:spcPct val="100000"/>
              </a:lnSpc>
              <a:spcBef>
                <a:spcPts val="0"/>
              </a:spcBef>
              <a:spcAft>
                <a:spcPts val="0"/>
              </a:spcAft>
              <a:buClr>
                <a:schemeClr val="lt1"/>
              </a:buClr>
              <a:buFont typeface="Open Sans"/>
              <a:buNone/>
            </a:pPr>
            <a:r>
              <a:rPr b="0" i="0" lang="hu-HU" sz="3600" u="none" cap="none" strike="noStrike">
                <a:solidFill>
                  <a:schemeClr val="lt1"/>
                </a:solidFill>
                <a:latin typeface="Open Sans"/>
                <a:ea typeface="Open Sans"/>
                <a:cs typeface="Open Sans"/>
                <a:sym typeface="Open Sans"/>
              </a:rPr>
              <a:t>layers</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spcBef>
                <a:spcPts val="0"/>
              </a:spcBef>
              <a:spcAft>
                <a:spcPts val="0"/>
              </a:spcAft>
              <a:buNone/>
            </a:pPr>
            <a:r>
              <a:rPr b="0" i="0" lang="hu-HU" sz="3600" u="none" cap="none" strike="noStrike">
                <a:solidFill>
                  <a:schemeClr val="lt1"/>
                </a:solidFill>
                <a:latin typeface="Arial"/>
                <a:ea typeface="Arial"/>
                <a:cs typeface="Arial"/>
                <a:sym typeface="Arial"/>
              </a:rPr>
              <a:t>T</a:t>
            </a:r>
            <a:r>
              <a:rPr b="0" i="0" lang="hu-HU" sz="3600" u="none" cap="none" strike="noStrike">
                <a:solidFill>
                  <a:schemeClr val="lt1"/>
                </a:solidFill>
                <a:latin typeface="Open Sans"/>
                <a:ea typeface="Open Sans"/>
                <a:cs typeface="Open Sans"/>
                <a:sym typeface="Open Sans"/>
              </a:rPr>
              <a:t>rain the network with respect to each domain iteratively to obtain generic target representations in the shared layers</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Font typeface="Open Sans"/>
              <a:buNone/>
            </a:pPr>
            <a:r>
              <a:rPr b="0" i="0" lang="hu-HU" sz="3600" u="none" cap="none" strike="noStrike">
                <a:solidFill>
                  <a:schemeClr val="lt1"/>
                </a:solidFill>
                <a:latin typeface="Open Sans"/>
                <a:ea typeface="Open Sans"/>
                <a:cs typeface="Open Sans"/>
                <a:sym typeface="Open Sans"/>
              </a:rPr>
              <a:t>At the end of testing all domain specific layers are discarded and replaced by a binary classification layer</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Font typeface="Arial"/>
              <a:buNone/>
            </a:pPr>
            <a:r>
              <a:t/>
            </a:r>
            <a:endParaRPr b="0" i="0" sz="3600" u="none" cap="none" strike="noStrike">
              <a:solidFill>
                <a:schemeClr val="lt1"/>
              </a:solidFill>
              <a:latin typeface="Open Sans"/>
              <a:ea typeface="Open Sans"/>
              <a:cs typeface="Open Sans"/>
              <a:sym typeface="Open Sans"/>
            </a:endParaRPr>
          </a:p>
        </p:txBody>
      </p:sp>
      <p:pic>
        <p:nvPicPr>
          <p:cNvPr descr="https://scontent-arn2-1.xx.fbcdn.net/v/t34.0-12/19427825_10213951362088933_357957428_n.png?oh=2611c95325e9b883d0e2bbd5bbad0800&amp;oe=594B9F58" id="146" name="Shape 146"/>
          <p:cNvPicPr preferRelativeResize="0"/>
          <p:nvPr/>
        </p:nvPicPr>
        <p:blipFill rotWithShape="1">
          <a:blip r:embed="rId3">
            <a:alphaModFix/>
          </a:blip>
          <a:srcRect b="0" l="0" r="0" t="0"/>
          <a:stretch/>
        </p:blipFill>
        <p:spPr>
          <a:xfrm>
            <a:off x="0" y="5362575"/>
            <a:ext cx="9702610" cy="3867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BRAINSTORM">
      <a:dk1>
        <a:srgbClr val="000000"/>
      </a:dk1>
      <a:lt1>
        <a:srgbClr val="FFFFFF"/>
      </a:lt1>
      <a:dk2>
        <a:srgbClr val="53585F"/>
      </a:dk2>
      <a:lt2>
        <a:srgbClr val="DCDEE0"/>
      </a:lt2>
      <a:accent1>
        <a:srgbClr val="42505D"/>
      </a:accent1>
      <a:accent2>
        <a:srgbClr val="358CA8"/>
      </a:accent2>
      <a:accent3>
        <a:srgbClr val="2E778D"/>
      </a:accent3>
      <a:accent4>
        <a:srgbClr val="87C8D3"/>
      </a:accent4>
      <a:accent5>
        <a:srgbClr val="F8795C"/>
      </a:accent5>
      <a:accent6>
        <a:srgbClr val="F6C66C"/>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